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45"/>
  </p:notesMasterIdLst>
  <p:sldIdLst>
    <p:sldId id="256" r:id="rId2"/>
    <p:sldId id="257" r:id="rId3"/>
    <p:sldId id="258" r:id="rId4"/>
    <p:sldId id="261" r:id="rId5"/>
    <p:sldId id="262" r:id="rId6"/>
    <p:sldId id="302" r:id="rId7"/>
    <p:sldId id="304" r:id="rId8"/>
    <p:sldId id="263" r:id="rId9"/>
    <p:sldId id="264" r:id="rId10"/>
    <p:sldId id="265" r:id="rId11"/>
    <p:sldId id="266" r:id="rId12"/>
    <p:sldId id="321" r:id="rId13"/>
    <p:sldId id="268" r:id="rId14"/>
    <p:sldId id="269" r:id="rId15"/>
    <p:sldId id="270" r:id="rId16"/>
    <p:sldId id="271" r:id="rId17"/>
    <p:sldId id="276" r:id="rId18"/>
    <p:sldId id="277" r:id="rId19"/>
    <p:sldId id="278" r:id="rId20"/>
    <p:sldId id="322" r:id="rId21"/>
    <p:sldId id="280" r:id="rId22"/>
    <p:sldId id="320" r:id="rId23"/>
    <p:sldId id="281" r:id="rId24"/>
    <p:sldId id="283" r:id="rId25"/>
    <p:sldId id="284" r:id="rId26"/>
    <p:sldId id="287" r:id="rId27"/>
    <p:sldId id="288" r:id="rId28"/>
    <p:sldId id="289" r:id="rId29"/>
    <p:sldId id="290" r:id="rId30"/>
    <p:sldId id="317" r:id="rId31"/>
    <p:sldId id="316" r:id="rId32"/>
    <p:sldId id="293" r:id="rId33"/>
    <p:sldId id="295" r:id="rId34"/>
    <p:sldId id="315" r:id="rId35"/>
    <p:sldId id="318" r:id="rId36"/>
    <p:sldId id="297" r:id="rId37"/>
    <p:sldId id="298" r:id="rId38"/>
    <p:sldId id="319" r:id="rId39"/>
    <p:sldId id="301" r:id="rId40"/>
    <p:sldId id="305" r:id="rId41"/>
    <p:sldId id="307" r:id="rId42"/>
    <p:sldId id="308" r:id="rId43"/>
    <p:sldId id="323" r:id="rId4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Default Section" id="{456512DD-05B4-BE4B-AAF2-900CB1125B3B}">
          <p14:sldIdLst>
            <p14:sldId id="256"/>
            <p14:sldId id="257"/>
            <p14:sldId id="258"/>
            <p14:sldId id="261"/>
            <p14:sldId id="262"/>
            <p14:sldId id="302"/>
            <p14:sldId id="304"/>
            <p14:sldId id="263"/>
            <p14:sldId id="264"/>
            <p14:sldId id="265"/>
            <p14:sldId id="266"/>
            <p14:sldId id="321"/>
            <p14:sldId id="268"/>
            <p14:sldId id="269"/>
            <p14:sldId id="270"/>
            <p14:sldId id="271"/>
            <p14:sldId id="276"/>
            <p14:sldId id="277"/>
            <p14:sldId id="278"/>
            <p14:sldId id="322"/>
            <p14:sldId id="280"/>
            <p14:sldId id="320"/>
            <p14:sldId id="281"/>
            <p14:sldId id="283"/>
            <p14:sldId id="284"/>
            <p14:sldId id="287"/>
            <p14:sldId id="288"/>
            <p14:sldId id="289"/>
            <p14:sldId id="290"/>
            <p14:sldId id="317"/>
            <p14:sldId id="316"/>
            <p14:sldId id="293"/>
            <p14:sldId id="295"/>
            <p14:sldId id="315"/>
            <p14:sldId id="318"/>
            <p14:sldId id="297"/>
            <p14:sldId id="298"/>
          </p14:sldIdLst>
        </p14:section>
        <p14:section name="Appendix of Additional Materials " id="{A0AF4998-9378-504A-8164-50C1F624AB46}">
          <p14:sldIdLst>
            <p14:sldId id="319"/>
            <p14:sldId id="301"/>
            <p14:sldId id="305"/>
            <p14:sldId id="307"/>
            <p14:sldId id="308"/>
            <p14:sldId id="3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F62B"/>
    <a:srgbClr val="AFE6CC"/>
    <a:srgbClr val="9DA4FF"/>
    <a:srgbClr val="AAFFA0"/>
    <a:srgbClr val="4DADA3"/>
    <a:srgbClr val="B3B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C2DDDCF-E90E-40AA-A7BC-D6CE9BDB2616}">
  <a:tblStyle styleId="{EC2DDDCF-E90E-40AA-A7BC-D6CE9BDB2616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42BF9C4C-3F6D-4FAF-B66F-F66F4EDF48B7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4BD8504-D024-4A08-8D6D-0C0B1615011F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999F2FA0-B150-4884-8B7B-6550CA7D9273}" styleName="Table_3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5AA44589-029B-4F2D-AFF6-7DF7E511DDE8}" styleName="Table_4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A3D2071E-2BF5-4767-8C2D-CB8D34D3B32B}" styleName="Table_5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A9A97470-4BA3-4CFA-88D4-5C4267579CC6}" styleName="Table_6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06" autoAdjust="0"/>
    <p:restoredTop sz="94710" autoAdjust="0"/>
  </p:normalViewPr>
  <p:slideViewPr>
    <p:cSldViewPr snapToGrid="0" snapToObjects="1">
      <p:cViewPr>
        <p:scale>
          <a:sx n="80" d="100"/>
          <a:sy n="80" d="100"/>
        </p:scale>
        <p:origin x="-1542" y="-15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01843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Mention communication….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Fire drills, no support for </a:t>
            </a: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275" tIns="91275" rIns="91275" bIns="91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/>
          </a:p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Greg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240554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4/10/2015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1"/>
            <a:ext cx="5791200" cy="26288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79BA-C795-204D-9969-23A511690336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221585-FD08-514A-B6DA-3B51095AF80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3055873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4/10/2015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4/10/2015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4/10/2015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4/10/2015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4/10/2015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330941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4/10/2015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2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2498598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4/10/2015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418098" y="314349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87641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657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1"/>
            <a:ext cx="6096000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4381500"/>
            <a:ext cx="2133600" cy="2286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0" y="863750"/>
            <a:ext cx="91440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9DA4FF"/>
                </a:solidFill>
              </a:rPr>
              <a:t/>
            </a:r>
            <a:br>
              <a:rPr lang="en" sz="3600" dirty="0" smtClean="0">
                <a:solidFill>
                  <a:srgbClr val="9DA4FF"/>
                </a:solidFill>
              </a:rPr>
            </a:br>
            <a:r>
              <a:rPr lang="en" sz="3600" dirty="0" smtClean="0">
                <a:solidFill>
                  <a:srgbClr val="9DA4FF"/>
                </a:solidFill>
              </a:rPr>
              <a:t>Strategic </a:t>
            </a:r>
            <a:r>
              <a:rPr lang="en" sz="3600" dirty="0">
                <a:solidFill>
                  <a:srgbClr val="9DA4FF"/>
                </a:solidFill>
              </a:rPr>
              <a:t>Technology Assessment and Integration Plan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2346036" y="2604065"/>
            <a:ext cx="5975927" cy="5143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5BF62B"/>
                </a:solidFill>
              </a:rPr>
              <a:t>Council Grove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5BF62B"/>
                </a:solidFill>
              </a:rPr>
              <a:t>March 6, 2015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5BF62B"/>
                </a:solidFill>
              </a:rPr>
              <a:t>Onsite Visit</a:t>
            </a:r>
          </a:p>
          <a:p>
            <a:pPr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5BF62B"/>
                </a:solidFill>
              </a:rPr>
              <a:t> </a:t>
            </a:r>
            <a:endParaRPr lang="en" dirty="0">
              <a:solidFill>
                <a:srgbClr val="5BF62B"/>
              </a:solidFill>
            </a:endParaRP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454" y="2240395"/>
            <a:ext cx="2669309" cy="134360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2069512" y="2985991"/>
            <a:ext cx="3123259" cy="7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en" sz="1800" dirty="0">
              <a:solidFill>
                <a:srgbClr val="AAFFA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>
                <a:solidFill>
                  <a:srgbClr val="FFFF00"/>
                </a:solidFill>
              </a:rPr>
              <a:t>Instruction - Current State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08700" y="913822"/>
            <a:ext cx="8378100" cy="422967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dirty="0" smtClean="0">
                <a:solidFill>
                  <a:srgbClr val="CCFFCC"/>
                </a:solidFill>
              </a:rPr>
              <a:t>Principals </a:t>
            </a:r>
            <a:r>
              <a:rPr lang="en" sz="1800" dirty="0">
                <a:solidFill>
                  <a:srgbClr val="CCFFCC"/>
                </a:solidFill>
              </a:rPr>
              <a:t>focused on programs with autonomy 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rgbClr val="CCFFCC"/>
                </a:solidFill>
              </a:rPr>
              <a:t> Managed inconsistency </a:t>
            </a:r>
            <a:endParaRPr lang="en" sz="1800" dirty="0" smtClean="0">
              <a:solidFill>
                <a:srgbClr val="CCFFCC"/>
              </a:solidFill>
            </a:endParaRPr>
          </a:p>
          <a:p>
            <a:pPr marL="822960" lvl="1" indent="-3429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600" dirty="0" smtClean="0">
                <a:solidFill>
                  <a:srgbClr val="CCFFCC"/>
                </a:solidFill>
              </a:rPr>
              <a:t>3  types of devices, 3 operating systems </a:t>
            </a:r>
            <a:endParaRPr lang="en-US" sz="1600" dirty="0">
              <a:solidFill>
                <a:srgbClr val="CCFFCC"/>
              </a:solidFill>
            </a:endParaRPr>
          </a:p>
          <a:p>
            <a:pPr marL="822960" lvl="1" indent="-3429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600" dirty="0" smtClean="0">
                <a:solidFill>
                  <a:srgbClr val="CCFFCC"/>
                </a:solidFill>
              </a:rPr>
              <a:t>Mixed  school/district</a:t>
            </a:r>
            <a:r>
              <a:rPr lang="en" sz="1600" dirty="0" smtClean="0">
                <a:solidFill>
                  <a:srgbClr val="CCFFCC"/>
                </a:solidFill>
              </a:rPr>
              <a:t> </a:t>
            </a:r>
            <a:r>
              <a:rPr lang="en-US" sz="1600" dirty="0" smtClean="0">
                <a:solidFill>
                  <a:srgbClr val="CCFFCC"/>
                </a:solidFill>
              </a:rPr>
              <a:t>curriculum</a:t>
            </a:r>
            <a:r>
              <a:rPr lang="en" sz="1600" dirty="0" smtClean="0">
                <a:solidFill>
                  <a:srgbClr val="CCFFCC"/>
                </a:solidFill>
              </a:rPr>
              <a:t> control </a:t>
            </a:r>
            <a:endParaRPr lang="en-US" sz="1600" dirty="0">
              <a:solidFill>
                <a:srgbClr val="CCFFCC"/>
              </a:solidFill>
            </a:endParaRPr>
          </a:p>
          <a:p>
            <a:pPr marL="822960" lvl="1" indent="-3429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600" dirty="0" smtClean="0">
                <a:solidFill>
                  <a:srgbClr val="CCFFCC"/>
                </a:solidFill>
              </a:rPr>
              <a:t>No formal policy for replacement cycle </a:t>
            </a:r>
            <a:endParaRPr lang="en" sz="1600" dirty="0">
              <a:solidFill>
                <a:srgbClr val="CCFFCC"/>
              </a:solidFill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800" dirty="0">
                <a:solidFill>
                  <a:srgbClr val="CCFFCC"/>
                </a:solidFill>
              </a:rPr>
              <a:t> </a:t>
            </a:r>
            <a:r>
              <a:rPr lang="en-US" sz="1800" dirty="0" smtClean="0">
                <a:solidFill>
                  <a:srgbClr val="CCFFCC"/>
                </a:solidFill>
              </a:rPr>
              <a:t>Not defined </a:t>
            </a:r>
            <a:r>
              <a:rPr lang="en" sz="1800" dirty="0" smtClean="0">
                <a:solidFill>
                  <a:srgbClr val="CCFFCC"/>
                </a:solidFill>
              </a:rPr>
              <a:t> </a:t>
            </a:r>
            <a:r>
              <a:rPr lang="en" sz="1800" dirty="0">
                <a:solidFill>
                  <a:srgbClr val="CCFFCC"/>
                </a:solidFill>
              </a:rPr>
              <a:t>instructional technology </a:t>
            </a:r>
            <a:r>
              <a:rPr lang="en" sz="1800" dirty="0" smtClean="0">
                <a:solidFill>
                  <a:srgbClr val="CCFFCC"/>
                </a:solidFill>
              </a:rPr>
              <a:t>framework</a:t>
            </a:r>
            <a:endParaRPr lang="en-US" sz="1800" dirty="0" smtClean="0">
              <a:solidFill>
                <a:srgbClr val="CCFFCC"/>
              </a:solidFill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800" dirty="0" smtClean="0">
                <a:solidFill>
                  <a:srgbClr val="CCFFCC"/>
                </a:solidFill>
              </a:rPr>
              <a:t>Varied engagement of instructional technology within classrooms 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800" dirty="0" smtClean="0">
                <a:solidFill>
                  <a:srgbClr val="CCFFCC"/>
                </a:solidFill>
              </a:rPr>
              <a:t>Some libraries function as media centers 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800" dirty="0" smtClean="0">
                <a:solidFill>
                  <a:srgbClr val="CCFFCC"/>
                </a:solidFill>
              </a:rPr>
              <a:t>Mobile carts are fully utilized</a:t>
            </a:r>
          </a:p>
          <a:p>
            <a:pPr marL="114300" lvl="0" indent="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endParaRPr lang="en" sz="1800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>
                <a:solidFill>
                  <a:srgbClr val="FFFF00"/>
                </a:solidFill>
              </a:rPr>
              <a:t>Instruction - Current State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248100" y="1200150"/>
            <a:ext cx="87218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 smtClean="0">
                <a:solidFill>
                  <a:srgbClr val="CCFFCC"/>
                </a:solidFill>
              </a:rPr>
              <a:t>Varied data driven </a:t>
            </a:r>
            <a:r>
              <a:rPr lang="en" sz="2000" dirty="0">
                <a:solidFill>
                  <a:srgbClr val="CCFFCC"/>
                </a:solidFill>
              </a:rPr>
              <a:t>decision making </a:t>
            </a:r>
            <a:r>
              <a:rPr lang="en-US" sz="2000" dirty="0">
                <a:solidFill>
                  <a:srgbClr val="CCFFCC"/>
                </a:solidFill>
              </a:rPr>
              <a:t> </a:t>
            </a:r>
            <a:r>
              <a:rPr lang="en-US" sz="2000" dirty="0" smtClean="0">
                <a:solidFill>
                  <a:srgbClr val="CCFFCC"/>
                </a:solidFill>
              </a:rPr>
              <a:t>central office/classroom</a:t>
            </a:r>
            <a:r>
              <a:rPr lang="en" sz="2000" dirty="0" smtClean="0">
                <a:solidFill>
                  <a:srgbClr val="CCFFCC"/>
                </a:solidFill>
              </a:rPr>
              <a:t> </a:t>
            </a:r>
            <a:endParaRPr lang="en-US" sz="2000" dirty="0" smtClean="0">
              <a:solidFill>
                <a:srgbClr val="CCFFCC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 smtClean="0">
                <a:solidFill>
                  <a:srgbClr val="CCFFCC"/>
                </a:solidFill>
              </a:rPr>
              <a:t>Some digital curriculum on </a:t>
            </a:r>
            <a:r>
              <a:rPr lang="en-US" sz="2000" dirty="0" err="1" smtClean="0">
                <a:solidFill>
                  <a:srgbClr val="CCFFCC"/>
                </a:solidFill>
              </a:rPr>
              <a:t>i</a:t>
            </a:r>
            <a:r>
              <a:rPr lang="en-US" sz="2000" dirty="0" err="1">
                <a:solidFill>
                  <a:srgbClr val="CCFFCC"/>
                </a:solidFill>
              </a:rPr>
              <a:t>P</a:t>
            </a:r>
            <a:r>
              <a:rPr lang="en-US" sz="2000" dirty="0" err="1" smtClean="0">
                <a:solidFill>
                  <a:srgbClr val="CCFFCC"/>
                </a:solidFill>
              </a:rPr>
              <a:t>ads</a:t>
            </a:r>
            <a:r>
              <a:rPr lang="en-US" sz="2000" dirty="0" smtClean="0">
                <a:solidFill>
                  <a:srgbClr val="CCFFCC"/>
                </a:solidFill>
              </a:rPr>
              <a:t> </a:t>
            </a:r>
            <a:endParaRPr lang="en" sz="2000" dirty="0">
              <a:solidFill>
                <a:srgbClr val="CCFFCC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 smtClean="0">
                <a:solidFill>
                  <a:srgbClr val="CCFFCC"/>
                </a:solidFill>
              </a:rPr>
              <a:t>No learning management system/adaptive platform</a:t>
            </a:r>
            <a:r>
              <a:rPr lang="en" sz="2000" dirty="0" smtClean="0">
                <a:solidFill>
                  <a:srgbClr val="CCFFCC"/>
                </a:solidFill>
              </a:rPr>
              <a:t> </a:t>
            </a:r>
            <a:r>
              <a:rPr lang="en" sz="2000" dirty="0">
                <a:solidFill>
                  <a:srgbClr val="CCFFCC"/>
                </a:solidFill>
              </a:rPr>
              <a:t>for delivering digital materials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CCFFCC"/>
                </a:solidFill>
              </a:rPr>
              <a:t>Alignment of technology to curriculum is </a:t>
            </a:r>
            <a:r>
              <a:rPr lang="en-US" sz="2000" dirty="0" smtClean="0">
                <a:solidFill>
                  <a:srgbClr val="CCFFCC"/>
                </a:solidFill>
              </a:rPr>
              <a:t>being discussed</a:t>
            </a:r>
            <a:endParaRPr lang="en" sz="2000" dirty="0">
              <a:solidFill>
                <a:srgbClr val="CCFFCC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 smtClean="0">
                <a:solidFill>
                  <a:srgbClr val="CCFFCC"/>
                </a:solidFill>
              </a:rPr>
              <a:t>No technology </a:t>
            </a:r>
            <a:r>
              <a:rPr lang="en" sz="2000" dirty="0" smtClean="0">
                <a:solidFill>
                  <a:srgbClr val="CCFFCC"/>
                </a:solidFill>
              </a:rPr>
              <a:t>curriculum </a:t>
            </a:r>
            <a:r>
              <a:rPr lang="en" sz="2000" dirty="0">
                <a:solidFill>
                  <a:srgbClr val="CCFFCC"/>
                </a:solidFill>
              </a:rPr>
              <a:t>and competency framework for teachers </a:t>
            </a:r>
            <a:r>
              <a:rPr lang="en-US" sz="2000" dirty="0" smtClean="0">
                <a:solidFill>
                  <a:srgbClr val="CCFFCC"/>
                </a:solidFill>
              </a:rPr>
              <a:t>and </a:t>
            </a:r>
            <a:r>
              <a:rPr lang="en" sz="2000" dirty="0" smtClean="0">
                <a:solidFill>
                  <a:srgbClr val="CCFFCC"/>
                </a:solidFill>
              </a:rPr>
              <a:t>students </a:t>
            </a:r>
            <a:r>
              <a:rPr lang="en-US" sz="2000" dirty="0" smtClean="0">
                <a:solidFill>
                  <a:srgbClr val="CCFFCC"/>
                </a:solidFill>
              </a:rPr>
              <a:t>is in place</a:t>
            </a:r>
            <a:endParaRPr lang="en" sz="2000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 rot="-5400000">
            <a:off x="-3639225" y="1874900"/>
            <a:ext cx="8229600" cy="62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914400" lvl="0" indent="457200" rtl="0">
              <a:spcBef>
                <a:spcPts val="0"/>
              </a:spcBef>
              <a:buNone/>
            </a:pPr>
            <a:r>
              <a:rPr lang="en" sz="3200" dirty="0">
                <a:solidFill>
                  <a:srgbClr val="FFFF00"/>
                </a:solidFill>
              </a:rPr>
              <a:t>Instruction</a:t>
            </a:r>
            <a:r>
              <a:rPr lang="en" sz="3200" dirty="0"/>
              <a:t> - </a:t>
            </a:r>
            <a:r>
              <a:rPr lang="en" sz="3200" dirty="0">
                <a:solidFill>
                  <a:srgbClr val="FFFF00"/>
                </a:solidFill>
              </a:rPr>
              <a:t>Dashboard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5486399" y="145121"/>
            <a:ext cx="3343563" cy="329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 dirty="0" smtClean="0">
                <a:solidFill>
                  <a:srgbClr val="CCCCCC"/>
                </a:solidFill>
              </a:rPr>
              <a:t>Low                          Average                           High</a:t>
            </a:r>
            <a:endParaRPr lang="en" sz="900" dirty="0">
              <a:solidFill>
                <a:srgbClr val="CCCC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145121"/>
            <a:ext cx="7423606" cy="475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923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>
                <a:solidFill>
                  <a:srgbClr val="FFFF00"/>
                </a:solidFill>
              </a:rPr>
              <a:t>Instruction - Target State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14700" y="745675"/>
            <a:ext cx="8229600" cy="4094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CCFFCC"/>
                </a:solidFill>
              </a:rPr>
              <a:t>Classroom instruction </a:t>
            </a:r>
            <a:r>
              <a:rPr lang="en" sz="2000" dirty="0" smtClean="0">
                <a:solidFill>
                  <a:srgbClr val="CCFFCC"/>
                </a:solidFill>
              </a:rPr>
              <a:t>should shift </a:t>
            </a:r>
            <a:r>
              <a:rPr lang="en" sz="2000" dirty="0">
                <a:solidFill>
                  <a:srgbClr val="CCFFCC"/>
                </a:solidFill>
              </a:rPr>
              <a:t>to a learner centric model where technology supports, individualizes and extends learning opportunities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CCFFCC"/>
                </a:solidFill>
              </a:rPr>
              <a:t>Minimize teacher management processes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CCFFCC"/>
                </a:solidFill>
              </a:rPr>
              <a:t>Focus on student data driven </a:t>
            </a:r>
            <a:r>
              <a:rPr lang="en" sz="2000" dirty="0" smtClean="0">
                <a:solidFill>
                  <a:srgbClr val="CCFFCC"/>
                </a:solidFill>
              </a:rPr>
              <a:t>decisions and individualized instruction</a:t>
            </a:r>
            <a:endParaRPr lang="en" sz="2000" dirty="0">
              <a:solidFill>
                <a:srgbClr val="CCFFCC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CCFFCC"/>
                </a:solidFill>
              </a:rPr>
              <a:t>Move towards 1:1 computing for personalized learning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CCFFCC"/>
                </a:solidFill>
              </a:rPr>
              <a:t>All instructional materials digital and linked to </a:t>
            </a:r>
            <a:r>
              <a:rPr lang="en-US" sz="2000" dirty="0" smtClean="0">
                <a:solidFill>
                  <a:srgbClr val="CCFFCC"/>
                </a:solidFill>
              </a:rPr>
              <a:t>appropriate standards</a:t>
            </a:r>
            <a:endParaRPr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>
                <a:solidFill>
                  <a:srgbClr val="FFFF00"/>
                </a:solidFill>
              </a:rPr>
              <a:t>Instruction - Target State</a:t>
            </a:r>
            <a:r>
              <a:rPr lang="en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07350" y="928200"/>
            <a:ext cx="8563799" cy="394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000" dirty="0">
                <a:solidFill>
                  <a:srgbClr val="CCFFCC"/>
                </a:solidFill>
              </a:rPr>
              <a:t>Adaptive assessment and adaptive instruction </a:t>
            </a:r>
            <a:r>
              <a:rPr lang="en" sz="2000" dirty="0" smtClean="0">
                <a:solidFill>
                  <a:srgbClr val="CCFFCC"/>
                </a:solidFill>
              </a:rPr>
              <a:t>should </a:t>
            </a:r>
            <a:r>
              <a:rPr lang="en" sz="2000" dirty="0">
                <a:solidFill>
                  <a:srgbClr val="CCFFCC"/>
                </a:solidFill>
              </a:rPr>
              <a:t>drive personalized learning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000" dirty="0" smtClean="0">
                <a:solidFill>
                  <a:srgbClr val="CCFFCC"/>
                </a:solidFill>
              </a:rPr>
              <a:t>Sharing </a:t>
            </a:r>
            <a:r>
              <a:rPr lang="en" sz="2000" dirty="0">
                <a:solidFill>
                  <a:srgbClr val="CCFFCC"/>
                </a:solidFill>
              </a:rPr>
              <a:t>of effective programs </a:t>
            </a:r>
            <a:r>
              <a:rPr lang="en" sz="2000" dirty="0" smtClean="0">
                <a:solidFill>
                  <a:srgbClr val="CCFFCC"/>
                </a:solidFill>
              </a:rPr>
              <a:t>and best practices between </a:t>
            </a:r>
            <a:r>
              <a:rPr lang="en" sz="2000" dirty="0">
                <a:solidFill>
                  <a:srgbClr val="CCFFCC"/>
                </a:solidFill>
              </a:rPr>
              <a:t>schools 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000" dirty="0">
                <a:solidFill>
                  <a:srgbClr val="CCFFCC"/>
                </a:solidFill>
              </a:rPr>
              <a:t>Graduates  required to demonstrate: </a:t>
            </a:r>
            <a:endParaRPr lang="en" sz="2000" dirty="0" smtClean="0">
              <a:solidFill>
                <a:srgbClr val="CCFFCC"/>
              </a:solidFill>
            </a:endParaRP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1800" dirty="0" smtClean="0">
                <a:solidFill>
                  <a:srgbClr val="CCFFCC"/>
                </a:solidFill>
              </a:rPr>
              <a:t>Learning </a:t>
            </a:r>
            <a:r>
              <a:rPr lang="en" sz="1800" dirty="0">
                <a:solidFill>
                  <a:srgbClr val="CCFFCC"/>
                </a:solidFill>
              </a:rPr>
              <a:t>in context, critical thinking skills, use of technology for finding/analyzing information and producing </a:t>
            </a:r>
            <a:r>
              <a:rPr lang="en" sz="1800" dirty="0" smtClean="0">
                <a:solidFill>
                  <a:srgbClr val="CCFFCC"/>
                </a:solidFill>
              </a:rPr>
              <a:t>presentations</a:t>
            </a: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000" dirty="0" smtClean="0">
                <a:solidFill>
                  <a:srgbClr val="CCFFCC"/>
                </a:solidFill>
              </a:rPr>
              <a:t>Increase </a:t>
            </a:r>
            <a:r>
              <a:rPr lang="en" sz="2000" dirty="0">
                <a:solidFill>
                  <a:srgbClr val="CCFFCC"/>
                </a:solidFill>
              </a:rPr>
              <a:t>fluency with non-text </a:t>
            </a:r>
            <a:r>
              <a:rPr lang="en" sz="2000" dirty="0" smtClean="0">
                <a:solidFill>
                  <a:srgbClr val="CCFFCC"/>
                </a:solidFill>
              </a:rPr>
              <a:t>materials</a:t>
            </a:r>
          </a:p>
          <a:p>
            <a:pPr marL="457200" indent="-355600">
              <a:lnSpc>
                <a:spcPct val="150000"/>
              </a:lnSpc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-US" sz="2200" dirty="0" smtClean="0">
                <a:solidFill>
                  <a:srgbClr val="CCFFCC"/>
                </a:solidFill>
              </a:rPr>
              <a:t>Clear </a:t>
            </a:r>
            <a:r>
              <a:rPr lang="en-US" sz="2200" dirty="0">
                <a:solidFill>
                  <a:srgbClr val="CCFFCC"/>
                </a:solidFill>
              </a:rPr>
              <a:t>understanding of tech integration expectations and measures (NETS – S, T &amp; A)</a:t>
            </a:r>
            <a:endParaRPr sz="2200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 dirty="0">
                <a:solidFill>
                  <a:srgbClr val="FFFF00"/>
                </a:solidFill>
              </a:rPr>
              <a:t>Instruction - Target State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579699" cy="4171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 dirty="0" smtClean="0">
                <a:solidFill>
                  <a:srgbClr val="CCFFCC"/>
                </a:solidFill>
              </a:rPr>
              <a:t>Consolidation </a:t>
            </a:r>
            <a:r>
              <a:rPr lang="en" sz="2400" dirty="0">
                <a:solidFill>
                  <a:srgbClr val="CCFFCC"/>
                </a:solidFill>
              </a:rPr>
              <a:t>of schools maximizing resources and course offerings - virtual courses part of day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 dirty="0" smtClean="0">
                <a:solidFill>
                  <a:srgbClr val="CCFFCC"/>
                </a:solidFill>
              </a:rPr>
              <a:t>Increased </a:t>
            </a:r>
            <a:r>
              <a:rPr lang="en" sz="2400" dirty="0">
                <a:solidFill>
                  <a:srgbClr val="CCFFCC"/>
                </a:solidFill>
              </a:rPr>
              <a:t>use of analytic tools 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CCFFCC"/>
                </a:solidFill>
              </a:rPr>
              <a:t>Walk through processes for teachers, principals, and support personnel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CCFFCC"/>
                </a:solidFill>
              </a:rPr>
              <a:t>Process to </a:t>
            </a:r>
            <a:r>
              <a:rPr lang="en" sz="2400" dirty="0" smtClean="0">
                <a:solidFill>
                  <a:srgbClr val="CCFFCC"/>
                </a:solidFill>
              </a:rPr>
              <a:t>vet</a:t>
            </a:r>
            <a:r>
              <a:rPr lang="en-US" sz="2400" dirty="0">
                <a:solidFill>
                  <a:srgbClr val="CCFFCC"/>
                </a:solidFill>
              </a:rPr>
              <a:t> </a:t>
            </a:r>
            <a:r>
              <a:rPr lang="en-US" sz="2400" dirty="0" smtClean="0">
                <a:solidFill>
                  <a:srgbClr val="CCFFCC"/>
                </a:solidFill>
              </a:rPr>
              <a:t>recommended and</a:t>
            </a:r>
            <a:r>
              <a:rPr lang="en" sz="2400" dirty="0" smtClean="0">
                <a:solidFill>
                  <a:srgbClr val="CCFFCC"/>
                </a:solidFill>
              </a:rPr>
              <a:t> </a:t>
            </a:r>
            <a:r>
              <a:rPr lang="en" sz="2400" dirty="0">
                <a:solidFill>
                  <a:srgbClr val="CCFFCC"/>
                </a:solidFill>
              </a:rPr>
              <a:t>approved </a:t>
            </a:r>
            <a:r>
              <a:rPr lang="en" sz="2400" dirty="0" smtClean="0">
                <a:solidFill>
                  <a:srgbClr val="CCFFCC"/>
                </a:solidFill>
              </a:rPr>
              <a:t>materials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endParaRPr lang="en" sz="2000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-83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>
                <a:solidFill>
                  <a:srgbClr val="FFFF00"/>
                </a:solidFill>
              </a:rPr>
              <a:t>Instruction - Target State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4700" y="773422"/>
            <a:ext cx="8505600" cy="394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 smtClean="0">
                <a:solidFill>
                  <a:srgbClr val="CCFFCC"/>
                </a:solidFill>
              </a:rPr>
              <a:t>Robust repository </a:t>
            </a:r>
            <a:r>
              <a:rPr lang="en" sz="2000" dirty="0">
                <a:solidFill>
                  <a:srgbClr val="CCFFCC"/>
                </a:solidFill>
              </a:rPr>
              <a:t>for digital materials  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CCFFCC"/>
                </a:solidFill>
              </a:rPr>
              <a:t>Standards-based best practices shared in repository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CCFFCC"/>
                </a:solidFill>
              </a:rPr>
              <a:t>Collaborative Learning Management System (LMS) is used by all teachers and students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CCFFCC"/>
                </a:solidFill>
              </a:rPr>
              <a:t>Use of interdisciplinary activities between content areas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CCFFCC"/>
                </a:solidFill>
              </a:rPr>
              <a:t>Adoption of standards for technology integration (NETS) and tied to principal walk throughs (instructional rounds)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CCFFCC"/>
                </a:solidFill>
              </a:rPr>
              <a:t>Cost of materials and devices will not cost more than current materials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20450" y="185380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FFFF00"/>
                </a:solidFill>
              </a:rPr>
              <a:t>Technology Infrastructure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0" y="12014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>
                <a:solidFill>
                  <a:srgbClr val="FFFF00"/>
                </a:solidFill>
              </a:rPr>
              <a:t>Technology Infrastructure - Current State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175491" y="869414"/>
            <a:ext cx="8446654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 smtClean="0">
                <a:solidFill>
                  <a:srgbClr val="CCFFCC"/>
                </a:solidFill>
              </a:rPr>
              <a:t>Minimal and varied </a:t>
            </a:r>
            <a:r>
              <a:rPr lang="en-US" sz="2000" dirty="0">
                <a:solidFill>
                  <a:srgbClr val="CCFFCC"/>
                </a:solidFill>
              </a:rPr>
              <a:t>b</a:t>
            </a:r>
            <a:r>
              <a:rPr lang="en" sz="2000" dirty="0" smtClean="0">
                <a:solidFill>
                  <a:srgbClr val="CCFFCC"/>
                </a:solidFill>
              </a:rPr>
              <a:t>ackup  </a:t>
            </a:r>
            <a:r>
              <a:rPr lang="en" sz="2000" dirty="0">
                <a:solidFill>
                  <a:srgbClr val="CCFFCC"/>
                </a:solidFill>
              </a:rPr>
              <a:t>procedures are in </a:t>
            </a:r>
            <a:r>
              <a:rPr lang="en" sz="2000" dirty="0" smtClean="0">
                <a:solidFill>
                  <a:srgbClr val="CCFFCC"/>
                </a:solidFill>
              </a:rPr>
              <a:t>place</a:t>
            </a:r>
            <a:endParaRPr lang="en-US" sz="2000" dirty="0">
              <a:solidFill>
                <a:srgbClr val="CCFFCC"/>
              </a:solidFill>
            </a:endParaRP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600" dirty="0" smtClean="0">
                <a:solidFill>
                  <a:srgbClr val="CCFFCC"/>
                </a:solidFill>
              </a:rPr>
              <a:t>Disaster  recovery/business continuity plan should be formalized (privacy issues)</a:t>
            </a:r>
            <a:endParaRPr lang="en" sz="1200" dirty="0">
              <a:solidFill>
                <a:srgbClr val="CCFFCC"/>
              </a:solidFill>
            </a:endParaRP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600" dirty="0" smtClean="0">
                <a:solidFill>
                  <a:srgbClr val="CCFFCC"/>
                </a:solidFill>
              </a:rPr>
              <a:t>School infrastructure, WAN  and WIFI  </a:t>
            </a:r>
            <a:r>
              <a:rPr lang="en-US" sz="1600" dirty="0">
                <a:solidFill>
                  <a:srgbClr val="CCFFCC"/>
                </a:solidFill>
              </a:rPr>
              <a:t>c</a:t>
            </a:r>
            <a:r>
              <a:rPr lang="en-US" sz="1600" dirty="0" smtClean="0">
                <a:solidFill>
                  <a:srgbClr val="CCFFCC"/>
                </a:solidFill>
              </a:rPr>
              <a:t>apacity need to be increased </a:t>
            </a:r>
            <a:endParaRPr lang="en" sz="1600" dirty="0">
              <a:solidFill>
                <a:srgbClr val="CCFFCC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CCFFCC"/>
                </a:solidFill>
              </a:rPr>
              <a:t>Wireless </a:t>
            </a:r>
            <a:r>
              <a:rPr lang="en-US" sz="2000" dirty="0" smtClean="0">
                <a:solidFill>
                  <a:srgbClr val="CCFFCC"/>
                </a:solidFill>
              </a:rPr>
              <a:t>currently inadequate and unreliable </a:t>
            </a: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600" dirty="0" smtClean="0">
                <a:solidFill>
                  <a:srgbClr val="CCFFCC"/>
                </a:solidFill>
              </a:rPr>
              <a:t>Expansion </a:t>
            </a:r>
            <a:r>
              <a:rPr lang="en" sz="1600" dirty="0" smtClean="0">
                <a:solidFill>
                  <a:srgbClr val="CCFFCC"/>
                </a:solidFill>
              </a:rPr>
              <a:t> being</a:t>
            </a:r>
            <a:r>
              <a:rPr lang="en-US" sz="1600" dirty="0">
                <a:solidFill>
                  <a:srgbClr val="CCFFCC"/>
                </a:solidFill>
              </a:rPr>
              <a:t> </a:t>
            </a:r>
            <a:r>
              <a:rPr lang="en-US" sz="1600" dirty="0" smtClean="0">
                <a:solidFill>
                  <a:srgbClr val="CCFFCC"/>
                </a:solidFill>
              </a:rPr>
              <a:t>is being discussed</a:t>
            </a:r>
          </a:p>
          <a:p>
            <a:pPr marL="457200" indent="-355600">
              <a:lnSpc>
                <a:spcPct val="150000"/>
              </a:lnSpc>
              <a:buFont typeface="Arial"/>
              <a:buChar char="●"/>
            </a:pPr>
            <a:r>
              <a:rPr lang="en-US" sz="2000" dirty="0" smtClean="0">
                <a:solidFill>
                  <a:srgbClr val="CCFFCC"/>
                </a:solidFill>
              </a:rPr>
              <a:t>There is an issue with IP addresses</a:t>
            </a:r>
            <a:endParaRPr lang="en" sz="2000" dirty="0">
              <a:solidFill>
                <a:srgbClr val="CCFFCC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CCFFCC"/>
                </a:solidFill>
              </a:rPr>
              <a:t>No </a:t>
            </a:r>
            <a:r>
              <a:rPr lang="en" sz="2000" dirty="0" smtClean="0">
                <a:solidFill>
                  <a:srgbClr val="CCFFCC"/>
                </a:solidFill>
              </a:rPr>
              <a:t>formal/standardized </a:t>
            </a:r>
            <a:r>
              <a:rPr lang="en-US" sz="2000" dirty="0" smtClean="0">
                <a:solidFill>
                  <a:srgbClr val="CCFFCC"/>
                </a:solidFill>
              </a:rPr>
              <a:t>device life cycle </a:t>
            </a: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600" dirty="0" smtClean="0">
                <a:solidFill>
                  <a:srgbClr val="CCFFCC"/>
                </a:solidFill>
              </a:rPr>
              <a:t>Some obsolescent</a:t>
            </a:r>
            <a:r>
              <a:rPr lang="en" sz="1600" dirty="0" smtClean="0">
                <a:solidFill>
                  <a:srgbClr val="CCFFCC"/>
                </a:solidFill>
              </a:rPr>
              <a:t> </a:t>
            </a:r>
            <a:r>
              <a:rPr lang="en" sz="1600" dirty="0">
                <a:solidFill>
                  <a:srgbClr val="CCFFCC"/>
                </a:solidFill>
              </a:rPr>
              <a:t>technology </a:t>
            </a:r>
            <a:r>
              <a:rPr lang="en-US" sz="1600" dirty="0" smtClean="0">
                <a:solidFill>
                  <a:srgbClr val="CCFFCC"/>
                </a:solidFill>
              </a:rPr>
              <a:t>being used</a:t>
            </a:r>
            <a:r>
              <a:rPr lang="en" sz="1600" dirty="0" smtClean="0">
                <a:solidFill>
                  <a:srgbClr val="CCFFCC"/>
                </a:solidFill>
              </a:rPr>
              <a:t> </a:t>
            </a:r>
            <a:r>
              <a:rPr lang="en" sz="1600" dirty="0">
                <a:solidFill>
                  <a:srgbClr val="CCFFCC"/>
                </a:solidFill>
              </a:rPr>
              <a:t>for </a:t>
            </a:r>
            <a:r>
              <a:rPr lang="en" sz="1600" dirty="0" smtClean="0">
                <a:solidFill>
                  <a:srgbClr val="CCFFCC"/>
                </a:solidFill>
              </a:rPr>
              <a:t>student</a:t>
            </a:r>
            <a:r>
              <a:rPr lang="en-US" sz="1600" dirty="0" smtClean="0">
                <a:solidFill>
                  <a:srgbClr val="CCFFCC"/>
                </a:solidFill>
              </a:rPr>
              <a:t>s</a:t>
            </a:r>
          </a:p>
          <a:p>
            <a:pPr marL="457200" indent="-355600">
              <a:lnSpc>
                <a:spcPct val="150000"/>
              </a:lnSpc>
              <a:buFont typeface="Arial"/>
              <a:buChar char="●"/>
            </a:pPr>
            <a:r>
              <a:rPr lang="en-US" sz="2000" dirty="0" smtClean="0">
                <a:solidFill>
                  <a:srgbClr val="CCFFCC"/>
                </a:solidFill>
              </a:rPr>
              <a:t>Use of “group” printers seems inefficient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000" dirty="0"/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" y="205978"/>
            <a:ext cx="9079344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>
                <a:solidFill>
                  <a:srgbClr val="FFFF00"/>
                </a:solidFill>
              </a:rPr>
              <a:t>Technology Infrastructure - Current State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12793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AAFFA0"/>
                </a:solidFill>
              </a:rPr>
              <a:t>Technology procedures and policies are not in place to support the 21st century classroom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AAFFA0"/>
                </a:solidFill>
              </a:rPr>
              <a:t>Not enough student devices for online testing </a:t>
            </a:r>
            <a:r>
              <a:rPr lang="en" sz="2000" dirty="0" smtClean="0">
                <a:solidFill>
                  <a:srgbClr val="AAFFA0"/>
                </a:solidFill>
              </a:rPr>
              <a:t>model or full student use </a:t>
            </a:r>
            <a:r>
              <a:rPr lang="en" sz="2000" dirty="0">
                <a:solidFill>
                  <a:srgbClr val="AAFFA0"/>
                </a:solidFill>
              </a:rPr>
              <a:t>in all </a:t>
            </a:r>
            <a:r>
              <a:rPr lang="en" sz="2000" dirty="0" smtClean="0">
                <a:solidFill>
                  <a:srgbClr val="AAFFA0"/>
                </a:solidFill>
              </a:rPr>
              <a:t>schools</a:t>
            </a:r>
            <a:endParaRPr lang="en-US" sz="2000" dirty="0" smtClean="0">
              <a:solidFill>
                <a:srgbClr val="AAFFA0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 smtClean="0">
                <a:solidFill>
                  <a:srgbClr val="AAFFA0"/>
                </a:solidFill>
              </a:rPr>
              <a:t>No full time staff responsible for infrastructure and support</a:t>
            </a:r>
            <a:endParaRPr lang="en" sz="2000" dirty="0">
              <a:solidFill>
                <a:srgbClr val="AAFFA0"/>
              </a:solidFill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3128" y="1357746"/>
            <a:ext cx="2532218" cy="315997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>
            <a:spLocks noGrp="1"/>
          </p:cNvSpPr>
          <p:nvPr>
            <p:ph type="subTitle" idx="4294967295"/>
          </p:nvPr>
        </p:nvSpPr>
        <p:spPr>
          <a:xfrm>
            <a:off x="-1" y="1095519"/>
            <a:ext cx="6114473" cy="4037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FFFF00"/>
                </a:solidFill>
              </a:rPr>
              <a:t>	</a:t>
            </a:r>
            <a:r>
              <a:rPr lang="en" sz="1900" dirty="0">
                <a:solidFill>
                  <a:srgbClr val="CCFFCC"/>
                </a:solidFill>
              </a:rPr>
              <a:t>The changing landscape of the world’s information to digital form will require today’s student to have a different set of skills than what was required just a decade ago. Future graduates must be equipped with not just the three R’s, but also with 21st century skills of problem solving, critical thinking, communication, and technological literacy.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900" dirty="0">
              <a:solidFill>
                <a:srgbClr val="CCFFCC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900" dirty="0">
                <a:solidFill>
                  <a:srgbClr val="CCFFCC"/>
                </a:solidFill>
              </a:rPr>
              <a:t>	Students will need to be able to quickly find, synthesize and communicate information and collaborate with colleagues--not just in their own office, but within a global community of colleagues and customers.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FFFF00"/>
              </a:solidFill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83126" y="0"/>
            <a:ext cx="9060873" cy="127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9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Trebuchet MS"/>
              </a:rPr>
              <a:t>Urgency for Change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0" y="-52074"/>
            <a:ext cx="9079345" cy="629999"/>
          </a:xfrm>
          <a:prstGeom prst="rect">
            <a:avLst/>
          </a:prstGeom>
          <a:noFill/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>
                <a:solidFill>
                  <a:srgbClr val="FFFF00"/>
                </a:solidFill>
              </a:rPr>
              <a:t>Technology Infrastructure - Dashboard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5271168" y="675571"/>
            <a:ext cx="2910932" cy="304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solidFill>
                  <a:srgbClr val="CCCCCC"/>
                </a:solidFill>
              </a:rPr>
              <a:t> </a:t>
            </a:r>
            <a:r>
              <a:rPr lang="en" dirty="0" smtClean="0">
                <a:solidFill>
                  <a:srgbClr val="CCCCCC"/>
                </a:solidFill>
              </a:rPr>
              <a:t>  </a:t>
            </a:r>
            <a:r>
              <a:rPr lang="en" sz="900" dirty="0" smtClean="0">
                <a:solidFill>
                  <a:srgbClr val="CCCCCC"/>
                </a:solidFill>
              </a:rPr>
              <a:t>Low                        Avg</a:t>
            </a:r>
            <a:r>
              <a:rPr lang="en" sz="900" dirty="0">
                <a:solidFill>
                  <a:srgbClr val="CCCCCC"/>
                </a:solidFill>
              </a:rPr>
              <a:t>	     </a:t>
            </a:r>
            <a:r>
              <a:rPr lang="en" sz="900" dirty="0" smtClean="0">
                <a:solidFill>
                  <a:srgbClr val="CCCCCC"/>
                </a:solidFill>
              </a:rPr>
              <a:t>            High</a:t>
            </a:r>
            <a:endParaRPr lang="en" sz="900" dirty="0">
              <a:solidFill>
                <a:srgbClr val="CCCCCC"/>
              </a:solidFill>
            </a:endParaRPr>
          </a:p>
        </p:txBody>
      </p:sp>
      <p:pic>
        <p:nvPicPr>
          <p:cNvPr id="5" name="table"/>
          <p:cNvPicPr/>
          <p:nvPr/>
        </p:nvPicPr>
        <p:blipFill>
          <a:blip r:embed="rId3"/>
          <a:stretch>
            <a:fillRect/>
          </a:stretch>
        </p:blipFill>
        <p:spPr>
          <a:xfrm>
            <a:off x="189010" y="577925"/>
            <a:ext cx="8064339" cy="43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797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124691" y="91722"/>
            <a:ext cx="8954654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>
                <a:solidFill>
                  <a:srgbClr val="FFFF00"/>
                </a:solidFill>
              </a:rPr>
              <a:t>Technology Infrastructure - Target State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124691" y="949122"/>
            <a:ext cx="8954654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 smtClean="0">
                <a:solidFill>
                  <a:srgbClr val="AAFFA0"/>
                </a:solidFill>
              </a:rPr>
              <a:t>Ubiquitous </a:t>
            </a:r>
            <a:r>
              <a:rPr lang="en" sz="2000" dirty="0">
                <a:solidFill>
                  <a:srgbClr val="AAFFA0"/>
                </a:solidFill>
              </a:rPr>
              <a:t>h</a:t>
            </a:r>
            <a:r>
              <a:rPr lang="en" sz="2000" dirty="0" smtClean="0">
                <a:solidFill>
                  <a:srgbClr val="AAFFA0"/>
                </a:solidFill>
              </a:rPr>
              <a:t>igh </a:t>
            </a:r>
            <a:r>
              <a:rPr lang="en" sz="2000" dirty="0">
                <a:solidFill>
                  <a:srgbClr val="AAFFA0"/>
                </a:solidFill>
              </a:rPr>
              <a:t>d</a:t>
            </a:r>
            <a:r>
              <a:rPr lang="en" sz="2000" dirty="0" smtClean="0">
                <a:solidFill>
                  <a:srgbClr val="AAFFA0"/>
                </a:solidFill>
              </a:rPr>
              <a:t>ensity </a:t>
            </a:r>
            <a:r>
              <a:rPr lang="en" sz="2000" dirty="0">
                <a:solidFill>
                  <a:srgbClr val="AAFFA0"/>
                </a:solidFill>
              </a:rPr>
              <a:t>w</a:t>
            </a:r>
            <a:r>
              <a:rPr lang="en" sz="2000" dirty="0" smtClean="0">
                <a:solidFill>
                  <a:srgbClr val="AAFFA0"/>
                </a:solidFill>
              </a:rPr>
              <a:t>ireless</a:t>
            </a:r>
            <a:endParaRPr lang="en" sz="2000" dirty="0">
              <a:solidFill>
                <a:srgbClr val="AAFFA0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AAFFA0"/>
                </a:solidFill>
              </a:rPr>
              <a:t>Increased access to devices for </a:t>
            </a:r>
            <a:r>
              <a:rPr lang="en" sz="2000" dirty="0" smtClean="0">
                <a:solidFill>
                  <a:srgbClr val="AAFFA0"/>
                </a:solidFill>
              </a:rPr>
              <a:t>students (1-1 is suggested)</a:t>
            </a: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600" dirty="0" smtClean="0">
                <a:solidFill>
                  <a:srgbClr val="AAFFA0"/>
                </a:solidFill>
              </a:rPr>
              <a:t>Begin </a:t>
            </a:r>
            <a:r>
              <a:rPr lang="en" sz="1600" dirty="0">
                <a:solidFill>
                  <a:srgbClr val="AAFFA0"/>
                </a:solidFill>
              </a:rPr>
              <a:t>pilots for 1:1 </a:t>
            </a:r>
            <a:r>
              <a:rPr lang="en" sz="1600" dirty="0" smtClean="0">
                <a:solidFill>
                  <a:srgbClr val="AAFFA0"/>
                </a:solidFill>
              </a:rPr>
              <a:t>devices</a:t>
            </a:r>
            <a:endParaRPr lang="en" sz="1600" dirty="0">
              <a:solidFill>
                <a:srgbClr val="AAFFA0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AAFFA0"/>
                </a:solidFill>
              </a:rPr>
              <a:t>Define </a:t>
            </a:r>
            <a:r>
              <a:rPr lang="en" sz="2000" dirty="0" smtClean="0">
                <a:solidFill>
                  <a:srgbClr val="AAFFA0"/>
                </a:solidFill>
              </a:rPr>
              <a:t>clear procedures </a:t>
            </a:r>
            <a:r>
              <a:rPr lang="en" sz="2000" dirty="0">
                <a:solidFill>
                  <a:srgbClr val="AAFFA0"/>
                </a:solidFill>
              </a:rPr>
              <a:t>for adopting/exploring new technologies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 smtClean="0">
                <a:solidFill>
                  <a:srgbClr val="AAFFA0"/>
                </a:solidFill>
              </a:rPr>
              <a:t>Build infrastructure to consistently support </a:t>
            </a:r>
            <a:r>
              <a:rPr lang="en" sz="2000" dirty="0">
                <a:solidFill>
                  <a:srgbClr val="AAFFA0"/>
                </a:solidFill>
              </a:rPr>
              <a:t>multiple services (i.e. video, voice, surveillance</a:t>
            </a:r>
            <a:r>
              <a:rPr lang="en" sz="2000" dirty="0" smtClean="0"/>
              <a:t>)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 smtClean="0">
                <a:solidFill>
                  <a:srgbClr val="AAFFA0"/>
                </a:solidFill>
              </a:rPr>
              <a:t>Mounted projectors for safety and ease of use</a:t>
            </a:r>
            <a:endParaRPr lang="en" sz="2000" dirty="0" smtClean="0"/>
          </a:p>
          <a:p>
            <a:pPr marL="457200" indent="-355600">
              <a:lnSpc>
                <a:spcPct val="150000"/>
              </a:lnSpc>
              <a:buFont typeface="Arial"/>
              <a:buChar char="●"/>
            </a:pPr>
            <a:r>
              <a:rPr lang="en-US" sz="2000" dirty="0">
                <a:solidFill>
                  <a:srgbClr val="AAFFA0"/>
                </a:solidFill>
              </a:rPr>
              <a:t>Students and parents have ready access to digital content 24/7 </a:t>
            </a:r>
            <a:endParaRPr lang="en-US" sz="2000" dirty="0" smtClean="0">
              <a:solidFill>
                <a:srgbClr val="AAFFA0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endParaRPr lang="en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-17613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>
                <a:solidFill>
                  <a:srgbClr val="FFFF00"/>
                </a:solidFill>
              </a:rPr>
              <a:t>Technology Infrastructure - Target State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124691" y="856758"/>
            <a:ext cx="8954654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AAFFA0"/>
                </a:solidFill>
              </a:rPr>
              <a:t>Secure, individual log-</a:t>
            </a:r>
            <a:r>
              <a:rPr lang="en-US" sz="2000" dirty="0" err="1">
                <a:solidFill>
                  <a:srgbClr val="AAFFA0"/>
                </a:solidFill>
              </a:rPr>
              <a:t>ons</a:t>
            </a:r>
            <a:r>
              <a:rPr lang="en-US" sz="2000" dirty="0">
                <a:solidFill>
                  <a:srgbClr val="AAFFA0"/>
                </a:solidFill>
              </a:rPr>
              <a:t> </a:t>
            </a:r>
          </a:p>
          <a:p>
            <a:pPr marL="457200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AAFFA0"/>
                </a:solidFill>
              </a:rPr>
              <a:t>Bring your own device district wide</a:t>
            </a:r>
            <a:endParaRPr lang="en" sz="2000" dirty="0">
              <a:solidFill>
                <a:srgbClr val="AAFFA0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 smtClean="0">
                <a:solidFill>
                  <a:srgbClr val="AAFFA0"/>
                </a:solidFill>
              </a:rPr>
              <a:t>Secure and defined data security procedures and policies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 smtClean="0">
                <a:solidFill>
                  <a:srgbClr val="AAFFA0"/>
                </a:solidFill>
              </a:rPr>
              <a:t>Clear, defineable assistive technology plan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42045387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0" y="129778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dirty="0">
                <a:solidFill>
                  <a:srgbClr val="FFFF00"/>
                </a:solidFill>
              </a:rPr>
              <a:t>Infrastructure Target - Wireless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3147" y="1092370"/>
            <a:ext cx="5734344" cy="3627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0" y="1853803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FFFF00"/>
                </a:solidFill>
              </a:rPr>
              <a:t>Management Systems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0" y="205978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>
                <a:solidFill>
                  <a:srgbClr val="FFFF00"/>
                </a:solidFill>
              </a:rPr>
              <a:t>Management Systems - Current State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1220193"/>
            <a:ext cx="8229600" cy="337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CCFFCC"/>
                </a:solidFill>
              </a:rPr>
              <a:t>Student Information System (PowerSchool) </a:t>
            </a:r>
            <a:r>
              <a:rPr lang="en" sz="2000" dirty="0" smtClean="0">
                <a:solidFill>
                  <a:srgbClr val="CCFFCC"/>
                </a:solidFill>
              </a:rPr>
              <a:t>adequate</a:t>
            </a:r>
          </a:p>
          <a:p>
            <a:pPr marL="457200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200" smtClean="0">
                <a:solidFill>
                  <a:srgbClr val="CCFFCC"/>
                </a:solidFill>
              </a:rPr>
              <a:t>No </a:t>
            </a:r>
            <a:r>
              <a:rPr lang="en-US" sz="2200" dirty="0">
                <a:solidFill>
                  <a:srgbClr val="CCFFCC"/>
                </a:solidFill>
              </a:rPr>
              <a:t>apparent data </a:t>
            </a:r>
            <a:r>
              <a:rPr lang="en-US" sz="2200" dirty="0" smtClean="0">
                <a:solidFill>
                  <a:srgbClr val="CCFFCC"/>
                </a:solidFill>
              </a:rPr>
              <a:t>analytics </a:t>
            </a:r>
            <a:r>
              <a:rPr lang="en-US" sz="2200" dirty="0">
                <a:solidFill>
                  <a:srgbClr val="CCFFCC"/>
                </a:solidFill>
              </a:rPr>
              <a:t>system  </a:t>
            </a:r>
            <a:endParaRPr lang="en-US" sz="2200" dirty="0" smtClean="0">
              <a:solidFill>
                <a:srgbClr val="CCFFCC"/>
              </a:solidFill>
            </a:endParaRPr>
          </a:p>
          <a:p>
            <a:pPr marL="457200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 smtClean="0">
                <a:solidFill>
                  <a:srgbClr val="CCFFCC"/>
                </a:solidFill>
              </a:rPr>
              <a:t>No </a:t>
            </a:r>
            <a:r>
              <a:rPr lang="en-US" sz="2000" dirty="0">
                <a:solidFill>
                  <a:srgbClr val="CCFFCC"/>
                </a:solidFill>
              </a:rPr>
              <a:t>comprehensive data </a:t>
            </a:r>
            <a:r>
              <a:rPr lang="en-US" sz="2000" dirty="0" smtClean="0">
                <a:solidFill>
                  <a:srgbClr val="CCFFCC"/>
                </a:solidFill>
              </a:rPr>
              <a:t>warehouse</a:t>
            </a: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800" dirty="0">
                <a:solidFill>
                  <a:srgbClr val="CCFFCC"/>
                </a:solidFill>
              </a:rPr>
              <a:t>Potential lack of strategic data integration</a:t>
            </a: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rgbClr val="CCFFCC"/>
                </a:solidFill>
              </a:rPr>
              <a:t>Many discrete management systems in silos</a:t>
            </a: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rgbClr val="CCFFCC"/>
                </a:solidFill>
              </a:rPr>
              <a:t>Partial or non-existent data integration between systems </a:t>
            </a:r>
          </a:p>
          <a:p>
            <a:pPr marL="18288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CCFFCC"/>
                </a:solidFill>
              </a:rPr>
              <a:t>  </a:t>
            </a:r>
            <a:endParaRPr sz="2000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64654" y="-120073"/>
            <a:ext cx="9079345" cy="4885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914400" lvl="0" indent="457200" algn="ctr" rtl="0">
              <a:spcBef>
                <a:spcPts val="0"/>
              </a:spcBef>
              <a:buNone/>
            </a:pPr>
            <a:r>
              <a:rPr lang="en" sz="2000" dirty="0" smtClean="0">
                <a:solidFill>
                  <a:srgbClr val="FFFF00"/>
                </a:solidFill>
                <a:effectLst/>
              </a:rPr>
              <a:t>Management Systems- Dashboard</a:t>
            </a:r>
            <a:endParaRPr lang="en" sz="2000" dirty="0">
              <a:solidFill>
                <a:srgbClr val="FFFF00"/>
              </a:solidFill>
              <a:effectLst/>
            </a:endParaRPr>
          </a:p>
        </p:txBody>
      </p:sp>
      <p:graphicFrame>
        <p:nvGraphicFramePr>
          <p:cNvPr id="280" name="Shape 280"/>
          <p:cNvGraphicFramePr/>
          <p:nvPr>
            <p:extLst>
              <p:ext uri="{D42A27DB-BD31-4B8C-83A1-F6EECF244321}">
                <p14:modId xmlns:p14="http://schemas.microsoft.com/office/powerpoint/2010/main" val="82797839"/>
              </p:ext>
            </p:extLst>
          </p:nvPr>
        </p:nvGraphicFramePr>
        <p:xfrm>
          <a:off x="177421" y="327547"/>
          <a:ext cx="8679976" cy="4784560"/>
        </p:xfrm>
        <a:graphic>
          <a:graphicData uri="http://schemas.openxmlformats.org/drawingml/2006/table">
            <a:tbl>
              <a:tblPr>
                <a:noFill/>
                <a:tableStyleId>{64BD8504-D024-4A08-8D6D-0C0B1615011F}</a:tableStyleId>
              </a:tblPr>
              <a:tblGrid>
                <a:gridCol w="5510509"/>
                <a:gridCol w="620692"/>
                <a:gridCol w="587628"/>
                <a:gridCol w="664727"/>
                <a:gridCol w="653696"/>
                <a:gridCol w="642724"/>
              </a:tblGrid>
              <a:tr h="639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 dirty="0">
                          <a:solidFill>
                            <a:srgbClr val="AAFFA0"/>
                          </a:solidFill>
                        </a:rPr>
                        <a:t>Domains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</a:rPr>
                        <a:t>1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</a:rPr>
                        <a:t>2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</a:rPr>
                        <a:t>3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</a:rPr>
                        <a:t>4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</a:rPr>
                        <a:t>5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6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 dirty="0">
                          <a:solidFill>
                            <a:srgbClr val="AAFFA0"/>
                          </a:solidFill>
                        </a:rPr>
                        <a:t>Learning Management System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</a:rPr>
                        <a:t>NA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6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 dirty="0">
                          <a:solidFill>
                            <a:srgbClr val="AAFFA0"/>
                          </a:solidFill>
                        </a:rPr>
                        <a:t>Curriculum Management System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</a:rPr>
                        <a:t>NA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6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 dirty="0">
                          <a:solidFill>
                            <a:srgbClr val="AAFFA0"/>
                          </a:solidFill>
                        </a:rPr>
                        <a:t>Student Information System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6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 dirty="0">
                          <a:solidFill>
                            <a:srgbClr val="AAFFA0"/>
                          </a:solidFill>
                        </a:rPr>
                        <a:t>ERP (HR/PR/FI) Systems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5BF62B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5BF62B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F62B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6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 dirty="0">
                          <a:solidFill>
                            <a:srgbClr val="AAFFA0"/>
                          </a:solidFill>
                        </a:rPr>
                        <a:t>Special Education </a:t>
                      </a:r>
                      <a:r>
                        <a:rPr lang="en" sz="1700" dirty="0" smtClean="0">
                          <a:solidFill>
                            <a:srgbClr val="AAFFA0"/>
                          </a:solidFill>
                        </a:rPr>
                        <a:t>System (unknown)</a:t>
                      </a:r>
                      <a:endParaRPr lang="en" sz="1700" dirty="0">
                        <a:solidFill>
                          <a:srgbClr val="AAFFA0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6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 dirty="0">
                          <a:solidFill>
                            <a:srgbClr val="AAFFA0"/>
                          </a:solidFill>
                        </a:rPr>
                        <a:t>Transportation </a:t>
                      </a:r>
                      <a:r>
                        <a:rPr lang="en" sz="1700" dirty="0" smtClean="0">
                          <a:solidFill>
                            <a:srgbClr val="AAFFA0"/>
                          </a:solidFill>
                        </a:rPr>
                        <a:t>System (unknown)</a:t>
                      </a:r>
                      <a:endParaRPr lang="en" sz="1700" dirty="0">
                        <a:solidFill>
                          <a:srgbClr val="AAFFA0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5BF62B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6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 dirty="0">
                          <a:solidFill>
                            <a:srgbClr val="AAFFA0"/>
                          </a:solidFill>
                        </a:rPr>
                        <a:t>Food Services System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6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 dirty="0">
                          <a:solidFill>
                            <a:srgbClr val="AAFFA0"/>
                          </a:solidFill>
                        </a:rPr>
                        <a:t>Parent Portal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AAFFA0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F62B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19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 dirty="0">
                          <a:solidFill>
                            <a:srgbClr val="AAFFA0"/>
                          </a:solidFill>
                        </a:rPr>
                        <a:t>Data Warehouse and Analytics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000" dirty="0">
                        <a:solidFill>
                          <a:srgbClr val="AAFFA0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F62B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1" name="Shape 281"/>
          <p:cNvSpPr txBox="1"/>
          <p:nvPr/>
        </p:nvSpPr>
        <p:spPr>
          <a:xfrm>
            <a:off x="5348413" y="659504"/>
            <a:ext cx="3508984" cy="2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CCCCCC"/>
                </a:solidFill>
              </a:rPr>
              <a:t>       </a:t>
            </a:r>
            <a:r>
              <a:rPr lang="en" sz="900" dirty="0" smtClean="0">
                <a:solidFill>
                  <a:srgbClr val="CCCCCC"/>
                </a:solidFill>
              </a:rPr>
              <a:t>Low                                  Avg</a:t>
            </a:r>
            <a:r>
              <a:rPr lang="en" sz="900" dirty="0">
                <a:solidFill>
                  <a:srgbClr val="CCCCCC"/>
                </a:solidFill>
              </a:rPr>
              <a:t>	     </a:t>
            </a:r>
            <a:r>
              <a:rPr lang="en" sz="900" dirty="0" smtClean="0">
                <a:solidFill>
                  <a:srgbClr val="CCCCCC"/>
                </a:solidFill>
              </a:rPr>
              <a:t>  High</a:t>
            </a:r>
            <a:endParaRPr lang="en" sz="900" dirty="0"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0" y="-22730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>
                <a:solidFill>
                  <a:srgbClr val="FFFF00"/>
                </a:solidFill>
              </a:rPr>
              <a:t>Management Systems - Target State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4655" y="826053"/>
            <a:ext cx="8986981" cy="4317447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AAFFA0"/>
                </a:solidFill>
              </a:rPr>
              <a:t>Increase interoperability and data sharing between </a:t>
            </a:r>
            <a:r>
              <a:rPr lang="en" sz="2000" dirty="0" smtClean="0">
                <a:solidFill>
                  <a:srgbClr val="AAFFA0"/>
                </a:solidFill>
              </a:rPr>
              <a:t>all systems</a:t>
            </a:r>
            <a:endParaRPr lang="en" sz="2000" dirty="0">
              <a:solidFill>
                <a:srgbClr val="AAFFA0"/>
              </a:solidFill>
            </a:endParaRP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600" dirty="0" smtClean="0">
                <a:solidFill>
                  <a:srgbClr val="AAFFA0"/>
                </a:solidFill>
              </a:rPr>
              <a:t>Implement </a:t>
            </a:r>
            <a:r>
              <a:rPr lang="en" sz="1600" dirty="0">
                <a:solidFill>
                  <a:srgbClr val="AAFFA0"/>
                </a:solidFill>
              </a:rPr>
              <a:t>data workflow plan that outlines data to be shared between </a:t>
            </a:r>
            <a:r>
              <a:rPr lang="en" sz="1600" dirty="0" smtClean="0">
                <a:solidFill>
                  <a:srgbClr val="AAFFA0"/>
                </a:solidFill>
              </a:rPr>
              <a:t>systems</a:t>
            </a:r>
            <a:endParaRPr lang="en-US" sz="1600" dirty="0">
              <a:solidFill>
                <a:srgbClr val="AAFFA0"/>
              </a:solidFill>
            </a:endParaRP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600" dirty="0" smtClean="0">
                <a:solidFill>
                  <a:srgbClr val="AAFFA0"/>
                </a:solidFill>
              </a:rPr>
              <a:t>Implement a data architecture with backups that minimizes dependencies</a:t>
            </a:r>
            <a:endParaRPr lang="en" sz="1600" dirty="0">
              <a:solidFill>
                <a:srgbClr val="AAFFA0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AAFFA0"/>
                </a:solidFill>
              </a:rPr>
              <a:t>Adopt learning management system platform </a:t>
            </a:r>
            <a:endParaRPr lang="en" sz="2000" dirty="0" smtClean="0">
              <a:solidFill>
                <a:srgbClr val="AAFFA0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 smtClean="0">
                <a:solidFill>
                  <a:srgbClr val="AAFFA0"/>
                </a:solidFill>
              </a:rPr>
              <a:t>Adopt and establish </a:t>
            </a:r>
            <a:r>
              <a:rPr lang="en" sz="2000" dirty="0">
                <a:solidFill>
                  <a:srgbClr val="AAFFA0"/>
                </a:solidFill>
              </a:rPr>
              <a:t>uniform standards for </a:t>
            </a:r>
            <a:r>
              <a:rPr lang="en" sz="2000" dirty="0" smtClean="0">
                <a:solidFill>
                  <a:srgbClr val="AAFFA0"/>
                </a:solidFill>
              </a:rPr>
              <a:t>website content </a:t>
            </a:r>
            <a:r>
              <a:rPr lang="en" sz="2000" dirty="0">
                <a:solidFill>
                  <a:srgbClr val="AAFFA0"/>
                </a:solidFill>
              </a:rPr>
              <a:t>creation and communication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AAFFA0"/>
                </a:solidFill>
              </a:rPr>
              <a:t>Establish review process and adoption procedures for management systems that include all </a:t>
            </a:r>
            <a:r>
              <a:rPr lang="en" sz="2000" dirty="0" smtClean="0">
                <a:solidFill>
                  <a:srgbClr val="AAFFA0"/>
                </a:solidFill>
              </a:rPr>
              <a:t>stakeholders </a:t>
            </a:r>
            <a:endParaRPr lang="en" sz="2000" dirty="0">
              <a:solidFill>
                <a:srgbClr val="AAFFA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100700" y="2778"/>
            <a:ext cx="90432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>
                <a:solidFill>
                  <a:srgbClr val="FFFF00"/>
                </a:solidFill>
              </a:rPr>
              <a:t>Management Systems - Target State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100700" y="952500"/>
            <a:ext cx="9043200" cy="426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CCFFCC"/>
                </a:solidFill>
              </a:rPr>
              <a:t>Make widely available professional development, documentation, and support for all management systems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CCFFCC"/>
                </a:solidFill>
              </a:rPr>
              <a:t>Efficiencies and improved district communication could be accomplished with a </a:t>
            </a:r>
            <a:r>
              <a:rPr lang="en" sz="2000" dirty="0" smtClean="0">
                <a:solidFill>
                  <a:srgbClr val="CCFFCC"/>
                </a:solidFill>
              </a:rPr>
              <a:t>sophisticated, formal web and social media plan/strategy</a:t>
            </a:r>
            <a:endParaRPr lang="en" sz="2000" dirty="0">
              <a:solidFill>
                <a:srgbClr val="CCFFCC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 smtClean="0">
                <a:solidFill>
                  <a:srgbClr val="CCFFCC"/>
                </a:solidFill>
              </a:rPr>
              <a:t>Conduct a thorough review of stakeholder reporting needs</a:t>
            </a: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600" dirty="0" smtClean="0">
                <a:solidFill>
                  <a:srgbClr val="CCFFCC"/>
                </a:solidFill>
              </a:rPr>
              <a:t>Rich data insight at all levels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 smtClean="0">
                <a:solidFill>
                  <a:srgbClr val="CCFFCC"/>
                </a:solidFill>
              </a:rPr>
              <a:t>Implement a d</a:t>
            </a:r>
            <a:r>
              <a:rPr lang="en" sz="2000" dirty="0" smtClean="0">
                <a:solidFill>
                  <a:srgbClr val="CCFFCC"/>
                </a:solidFill>
              </a:rPr>
              <a:t>ata </a:t>
            </a:r>
            <a:r>
              <a:rPr lang="en-US" sz="2000" dirty="0">
                <a:solidFill>
                  <a:srgbClr val="CCFFCC"/>
                </a:solidFill>
              </a:rPr>
              <a:t>w</a:t>
            </a:r>
            <a:r>
              <a:rPr lang="en" sz="2000" dirty="0" smtClean="0">
                <a:solidFill>
                  <a:srgbClr val="CCFFCC"/>
                </a:solidFill>
              </a:rPr>
              <a:t>arehouse and/or </a:t>
            </a:r>
            <a:r>
              <a:rPr lang="en-US" sz="2000" dirty="0" smtClean="0">
                <a:solidFill>
                  <a:srgbClr val="CCFFCC"/>
                </a:solidFill>
              </a:rPr>
              <a:t>define </a:t>
            </a:r>
            <a:r>
              <a:rPr lang="en" sz="2000" dirty="0" smtClean="0">
                <a:solidFill>
                  <a:srgbClr val="CCFFCC"/>
                </a:solidFill>
              </a:rPr>
              <a:t>analytic tools</a:t>
            </a:r>
            <a:endParaRPr lang="en" sz="2000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0" y="1853803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FFFF00"/>
                </a:solidFill>
              </a:rPr>
              <a:t>Technology</a:t>
            </a:r>
            <a:r>
              <a:rPr lang="en" dirty="0"/>
              <a:t> </a:t>
            </a:r>
            <a:r>
              <a:rPr lang="en" dirty="0">
                <a:solidFill>
                  <a:srgbClr val="FFFF00"/>
                </a:solidFill>
              </a:rPr>
              <a:t>Organization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307620" y="1353403"/>
            <a:ext cx="4124482" cy="3605053"/>
            <a:chOff x="795300" y="853"/>
            <a:chExt cx="4124482" cy="3605053"/>
          </a:xfrm>
        </p:grpSpPr>
        <p:sp>
          <p:nvSpPr>
            <p:cNvPr id="86" name="Shape 86"/>
            <p:cNvSpPr/>
            <p:nvPr/>
          </p:nvSpPr>
          <p:spPr>
            <a:xfrm>
              <a:off x="795300" y="853"/>
              <a:ext cx="4124399" cy="650700"/>
            </a:xfrm>
            <a:prstGeom prst="roundRect">
              <a:avLst>
                <a:gd name="adj" fmla="val 10000"/>
              </a:avLst>
            </a:prstGeom>
            <a:solidFill>
              <a:srgbClr val="2186DA"/>
            </a:solidFill>
            <a:ln w="25400" cap="flat">
              <a:solidFill>
                <a:srgbClr val="BBD7F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75" tIns="45700" rIns="6857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26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2200" b="1" dirty="0">
                  <a:solidFill>
                    <a:schemeClr val="lt1"/>
                  </a:solidFill>
                </a:rPr>
                <a:t>Creating a Technology Vision</a:t>
              </a:r>
            </a:p>
          </p:txBody>
        </p:sp>
        <p:sp>
          <p:nvSpPr>
            <p:cNvPr id="87" name="Shape 87"/>
            <p:cNvSpPr/>
            <p:nvPr/>
          </p:nvSpPr>
          <p:spPr>
            <a:xfrm>
              <a:off x="795300" y="768725"/>
              <a:ext cx="650700" cy="650700"/>
            </a:xfrm>
            <a:prstGeom prst="roundRect">
              <a:avLst>
                <a:gd name="adj" fmla="val 16670"/>
              </a:avLst>
            </a:prstGeom>
            <a:solidFill>
              <a:srgbClr val="2186DA"/>
            </a:solidFill>
            <a:ln w="25400" cap="flat">
              <a:solidFill>
                <a:srgbClr val="BBD7F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485083" y="768725"/>
              <a:ext cx="3434699" cy="650700"/>
            </a:xfrm>
            <a:prstGeom prst="roundRect">
              <a:avLst>
                <a:gd name="adj" fmla="val 16670"/>
              </a:avLst>
            </a:prstGeom>
            <a:solidFill>
              <a:srgbClr val="2186DA"/>
            </a:solidFill>
            <a:ln w="25400" cap="flat">
              <a:solidFill>
                <a:srgbClr val="BBD7F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9550" tIns="99550" rIns="99550" bIns="99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dirty="0">
                  <a:solidFill>
                    <a:schemeClr val="lt1"/>
                  </a:solidFill>
                </a:rPr>
                <a:t>Develop </a:t>
              </a:r>
              <a:r>
                <a:rPr lang="en" sz="1400" b="0" i="0" u="none" strike="noStrike" cap="none" baseline="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District Technology Goals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dirty="0">
                  <a:solidFill>
                    <a:schemeClr val="lt1"/>
                  </a:solidFill>
                </a:rPr>
                <a:t>linked to Strategic Plan</a:t>
              </a:r>
            </a:p>
          </p:txBody>
        </p:sp>
        <p:sp>
          <p:nvSpPr>
            <p:cNvPr id="89" name="Shape 89"/>
            <p:cNvSpPr/>
            <p:nvPr/>
          </p:nvSpPr>
          <p:spPr>
            <a:xfrm>
              <a:off x="795300" y="1497551"/>
              <a:ext cx="650700" cy="650700"/>
            </a:xfrm>
            <a:prstGeom prst="roundRect">
              <a:avLst>
                <a:gd name="adj" fmla="val 16670"/>
              </a:avLst>
            </a:prstGeom>
            <a:solidFill>
              <a:srgbClr val="2186DA"/>
            </a:solidFill>
            <a:ln w="25400" cap="flat">
              <a:solidFill>
                <a:srgbClr val="BBD7F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485083" y="1497551"/>
              <a:ext cx="3434699" cy="650700"/>
            </a:xfrm>
            <a:prstGeom prst="roundRect">
              <a:avLst>
                <a:gd name="adj" fmla="val 16670"/>
              </a:avLst>
            </a:prstGeom>
            <a:solidFill>
              <a:srgbClr val="2186DA"/>
            </a:solidFill>
            <a:ln w="25400" cap="flat">
              <a:solidFill>
                <a:srgbClr val="BBD7F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9550" tIns="99550" rIns="99550" bIns="99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dirty="0">
                  <a:solidFill>
                    <a:schemeClr val="lt1"/>
                  </a:solidFill>
                </a:rPr>
                <a:t>Develop </a:t>
              </a:r>
              <a:r>
                <a:rPr lang="en" sz="1400" b="0" i="0" u="none" strike="noStrike" cap="none" baseline="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Action Plans</a:t>
              </a:r>
            </a:p>
          </p:txBody>
        </p:sp>
        <p:sp>
          <p:nvSpPr>
            <p:cNvPr id="91" name="Shape 91"/>
            <p:cNvSpPr/>
            <p:nvPr/>
          </p:nvSpPr>
          <p:spPr>
            <a:xfrm>
              <a:off x="795300" y="2226380"/>
              <a:ext cx="650700" cy="650700"/>
            </a:xfrm>
            <a:prstGeom prst="roundRect">
              <a:avLst>
                <a:gd name="adj" fmla="val 16670"/>
              </a:avLst>
            </a:prstGeom>
            <a:solidFill>
              <a:srgbClr val="2186DA"/>
            </a:solidFill>
            <a:ln w="25400" cap="flat">
              <a:solidFill>
                <a:srgbClr val="BBD7F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485083" y="2226380"/>
              <a:ext cx="3434699" cy="650700"/>
            </a:xfrm>
            <a:prstGeom prst="roundRect">
              <a:avLst>
                <a:gd name="adj" fmla="val 16670"/>
              </a:avLst>
            </a:prstGeom>
            <a:solidFill>
              <a:srgbClr val="2186DA"/>
            </a:solidFill>
            <a:ln w="25400" cap="flat">
              <a:solidFill>
                <a:srgbClr val="BBD7F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9550" tIns="99550" rIns="99550" bIns="99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dirty="0">
                  <a:solidFill>
                    <a:schemeClr val="lt1"/>
                  </a:solidFill>
                </a:rPr>
                <a:t>Create </a:t>
              </a:r>
              <a:r>
                <a:rPr lang="en" sz="1400" b="0" i="0" u="none" strike="noStrike" cap="none" baseline="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Monthly Timelines</a:t>
              </a:r>
            </a:p>
          </p:txBody>
        </p:sp>
        <p:sp>
          <p:nvSpPr>
            <p:cNvPr id="93" name="Shape 93"/>
            <p:cNvSpPr/>
            <p:nvPr/>
          </p:nvSpPr>
          <p:spPr>
            <a:xfrm>
              <a:off x="795300" y="2955207"/>
              <a:ext cx="650700" cy="650700"/>
            </a:xfrm>
            <a:prstGeom prst="roundRect">
              <a:avLst>
                <a:gd name="adj" fmla="val 16670"/>
              </a:avLst>
            </a:prstGeom>
            <a:solidFill>
              <a:srgbClr val="2186DA"/>
            </a:solidFill>
            <a:ln w="25400" cap="flat">
              <a:solidFill>
                <a:srgbClr val="BBD7F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1485083" y="2955207"/>
              <a:ext cx="3434699" cy="650700"/>
            </a:xfrm>
            <a:prstGeom prst="roundRect">
              <a:avLst>
                <a:gd name="adj" fmla="val 16670"/>
              </a:avLst>
            </a:prstGeom>
            <a:solidFill>
              <a:srgbClr val="2186DA"/>
            </a:solidFill>
            <a:ln w="25400" cap="flat">
              <a:solidFill>
                <a:srgbClr val="BBD7F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9550" tIns="99550" rIns="99550" bIns="99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dirty="0">
                  <a:solidFill>
                    <a:schemeClr val="lt1"/>
                  </a:solidFill>
                </a:rPr>
                <a:t>Anticipate Ongoing Change</a:t>
              </a:r>
            </a:p>
          </p:txBody>
        </p:sp>
      </p:grpSp>
      <p:sp>
        <p:nvSpPr>
          <p:cNvPr id="95" name="Shape 95"/>
          <p:cNvSpPr/>
          <p:nvPr/>
        </p:nvSpPr>
        <p:spPr>
          <a:xfrm>
            <a:off x="457200" y="2200930"/>
            <a:ext cx="304799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96" name="Shape 96"/>
          <p:cNvSpPr/>
          <p:nvPr/>
        </p:nvSpPr>
        <p:spPr>
          <a:xfrm>
            <a:off x="457200" y="2887591"/>
            <a:ext cx="304799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97" name="Shape 97"/>
          <p:cNvSpPr/>
          <p:nvPr/>
        </p:nvSpPr>
        <p:spPr>
          <a:xfrm>
            <a:off x="457200" y="3642796"/>
            <a:ext cx="304799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98" name="Shape 98"/>
          <p:cNvSpPr/>
          <p:nvPr/>
        </p:nvSpPr>
        <p:spPr>
          <a:xfrm>
            <a:off x="457200" y="4347501"/>
            <a:ext cx="304799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3127" y="205978"/>
            <a:ext cx="9060873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dirty="0">
                <a:solidFill>
                  <a:srgbClr val="FFFF00"/>
                </a:solidFill>
                <a:sym typeface="Arial"/>
              </a:rPr>
              <a:t>Moving from Vision to Action 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1950" y="1582000"/>
            <a:ext cx="3549749" cy="305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4576075" y="2763112"/>
            <a:ext cx="1500899" cy="6957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4530300" y="2324650"/>
            <a:ext cx="17204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D9D9D9"/>
                </a:solidFill>
              </a:rPr>
              <a:t>Action Plan Items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0" y="2778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Technology </a:t>
            </a:r>
            <a:r>
              <a:rPr lang="en" sz="3200" dirty="0" smtClean="0">
                <a:solidFill>
                  <a:srgbClr val="FFFF00"/>
                </a:solidFill>
              </a:rPr>
              <a:t>Organization </a:t>
            </a:r>
            <a:r>
              <a:rPr lang="en" sz="3200" dirty="0">
                <a:solidFill>
                  <a:srgbClr val="FFFF00"/>
                </a:solidFill>
              </a:rPr>
              <a:t>- Current State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175491" y="860178"/>
            <a:ext cx="8885382" cy="442421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 smtClean="0">
                <a:solidFill>
                  <a:srgbClr val="AAFFA0"/>
                </a:solidFill>
              </a:rPr>
              <a:t>Part-time staff is well respected, but ability to provide comprehensive support is extremely limited.</a:t>
            </a:r>
            <a:endParaRPr lang="en" sz="2000" dirty="0">
              <a:solidFill>
                <a:srgbClr val="AAFFA0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 smtClean="0">
                <a:solidFill>
                  <a:srgbClr val="AAFFA0"/>
                </a:solidFill>
              </a:rPr>
              <a:t>School based tech support is knowledgeable but task-limited due to other full time responsibilities.</a:t>
            </a:r>
            <a:endParaRPr lang="en" sz="2000" dirty="0">
              <a:solidFill>
                <a:srgbClr val="AAFFA0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AAFFA0"/>
                </a:solidFill>
              </a:rPr>
              <a:t>Priorities are determined </a:t>
            </a:r>
            <a:r>
              <a:rPr lang="en-US" sz="2000" dirty="0" smtClean="0">
                <a:solidFill>
                  <a:srgbClr val="AAFFA0"/>
                </a:solidFill>
              </a:rPr>
              <a:t>opportunistically</a:t>
            </a: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600" dirty="0" smtClean="0">
                <a:solidFill>
                  <a:srgbClr val="AAFFA0"/>
                </a:solidFill>
              </a:rPr>
              <a:t>Triage </a:t>
            </a:r>
            <a:r>
              <a:rPr lang="en-US" sz="1600" dirty="0">
                <a:solidFill>
                  <a:srgbClr val="AAFFA0"/>
                </a:solidFill>
              </a:rPr>
              <a:t>often drives decisions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 smtClean="0">
                <a:solidFill>
                  <a:srgbClr val="AAFFA0"/>
                </a:solidFill>
              </a:rPr>
              <a:t>No </a:t>
            </a:r>
            <a:r>
              <a:rPr lang="en-US" sz="2000" dirty="0" smtClean="0">
                <a:solidFill>
                  <a:srgbClr val="AAFFA0"/>
                </a:solidFill>
              </a:rPr>
              <a:t>integrated </a:t>
            </a:r>
            <a:r>
              <a:rPr lang="en" sz="2000" dirty="0" smtClean="0">
                <a:solidFill>
                  <a:srgbClr val="AAFFA0"/>
                </a:solidFill>
              </a:rPr>
              <a:t>technology </a:t>
            </a:r>
            <a:r>
              <a:rPr lang="en" sz="2000" dirty="0">
                <a:solidFill>
                  <a:srgbClr val="AAFFA0"/>
                </a:solidFill>
              </a:rPr>
              <a:t>roadmap guides the organization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 smtClean="0">
                <a:solidFill>
                  <a:srgbClr val="AAFFA0"/>
                </a:solidFill>
              </a:rPr>
              <a:t>General </a:t>
            </a:r>
            <a:r>
              <a:rPr lang="en" sz="2000" dirty="0">
                <a:solidFill>
                  <a:srgbClr val="AAFFA0"/>
                </a:solidFill>
              </a:rPr>
              <a:t>focus is reactive not proactive</a:t>
            </a:r>
          </a:p>
          <a:p>
            <a:pPr marL="457200" lvl="0" indent="-355600">
              <a:lnSpc>
                <a:spcPct val="150000"/>
              </a:lnSpc>
              <a:buFont typeface="Arial"/>
              <a:buChar char="●"/>
            </a:pPr>
            <a:r>
              <a:rPr lang="en" sz="2000" dirty="0" smtClean="0">
                <a:solidFill>
                  <a:srgbClr val="AAFFA0"/>
                </a:solidFill>
              </a:rPr>
              <a:t>Autonomy </a:t>
            </a:r>
            <a:r>
              <a:rPr lang="en" sz="2000" dirty="0">
                <a:solidFill>
                  <a:srgbClr val="AAFFA0"/>
                </a:solidFill>
              </a:rPr>
              <a:t>at the site level has </a:t>
            </a:r>
            <a:r>
              <a:rPr lang="en-US" sz="2000" dirty="0" smtClean="0">
                <a:solidFill>
                  <a:srgbClr val="AAFFA0"/>
                </a:solidFill>
              </a:rPr>
              <a:t>sometimes </a:t>
            </a:r>
            <a:r>
              <a:rPr lang="en" sz="2000" dirty="0" smtClean="0">
                <a:solidFill>
                  <a:srgbClr val="AAFFA0"/>
                </a:solidFill>
              </a:rPr>
              <a:t>created </a:t>
            </a:r>
            <a:r>
              <a:rPr lang="en-US" sz="2000" dirty="0" smtClean="0">
                <a:solidFill>
                  <a:srgbClr val="AAFFA0"/>
                </a:solidFill>
              </a:rPr>
              <a:t>a lack of coordination</a:t>
            </a:r>
            <a:r>
              <a:rPr lang="en" sz="2000" dirty="0" smtClean="0"/>
              <a:t> 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13956984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0" y="-151165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>
                <a:solidFill>
                  <a:srgbClr val="FFFF00"/>
                </a:solidFill>
              </a:rPr>
              <a:t>Technology Organization - Current State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1" y="723511"/>
            <a:ext cx="9144000" cy="33396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 smtClean="0">
                <a:solidFill>
                  <a:srgbClr val="AAFFA0"/>
                </a:solidFill>
              </a:rPr>
              <a:t>Current part-time and school based </a:t>
            </a:r>
            <a:r>
              <a:rPr lang="en-US" sz="2000" dirty="0" smtClean="0">
                <a:solidFill>
                  <a:srgbClr val="AAFFA0"/>
                </a:solidFill>
              </a:rPr>
              <a:t>tech support </a:t>
            </a:r>
            <a:r>
              <a:rPr lang="en" sz="2000" dirty="0" smtClean="0">
                <a:solidFill>
                  <a:srgbClr val="AAFFA0"/>
                </a:solidFill>
              </a:rPr>
              <a:t>staff are </a:t>
            </a:r>
            <a:r>
              <a:rPr lang="en" sz="2000" dirty="0">
                <a:solidFill>
                  <a:srgbClr val="AAFFA0"/>
                </a:solidFill>
              </a:rPr>
              <a:t>over </a:t>
            </a:r>
            <a:r>
              <a:rPr lang="en" sz="2000" dirty="0" smtClean="0">
                <a:solidFill>
                  <a:srgbClr val="AAFFA0"/>
                </a:solidFill>
              </a:rPr>
              <a:t>taxed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 smtClean="0">
                <a:solidFill>
                  <a:srgbClr val="AAFFA0"/>
                </a:solidFill>
              </a:rPr>
              <a:t>Contracted IT staff provides an approach to plans and issues on a just-in-time basis</a:t>
            </a:r>
            <a:endParaRPr lang="en" sz="2000" dirty="0">
              <a:solidFill>
                <a:srgbClr val="AAFFA0"/>
              </a:solidFill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 dirty="0">
                <a:solidFill>
                  <a:srgbClr val="AAFFA0"/>
                </a:solidFill>
              </a:rPr>
              <a:t>Common Themes: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 smtClean="0">
                <a:solidFill>
                  <a:srgbClr val="AAFFA0"/>
                </a:solidFill>
              </a:rPr>
              <a:t>Focus on outside support, asset management not consistent nor thorough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 smtClean="0">
                <a:solidFill>
                  <a:srgbClr val="AAFFA0"/>
                </a:solidFill>
              </a:rPr>
              <a:t>Principals </a:t>
            </a:r>
            <a:r>
              <a:rPr lang="en-US" sz="2000" dirty="0" smtClean="0">
                <a:solidFill>
                  <a:srgbClr val="AAFFA0"/>
                </a:solidFill>
              </a:rPr>
              <a:t>have site autonomy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 smtClean="0">
                <a:solidFill>
                  <a:srgbClr val="AAFFA0"/>
                </a:solidFill>
              </a:rPr>
              <a:t>No comprehensive infrastructure plan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 smtClean="0">
                <a:solidFill>
                  <a:srgbClr val="AAFFA0"/>
                </a:solidFill>
              </a:rPr>
              <a:t>No full time IT staff creates demands and impacts instructional time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endParaRPr lang="en" sz="2000" dirty="0">
              <a:solidFill>
                <a:srgbClr val="AAFFA0"/>
              </a:solidFill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42083597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1" y="42202"/>
            <a:ext cx="9143998" cy="62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>
                <a:solidFill>
                  <a:srgbClr val="FFFF00"/>
                </a:solidFill>
              </a:rPr>
              <a:t>Technology Organization - Dashboard</a:t>
            </a:r>
          </a:p>
        </p:txBody>
      </p:sp>
      <p:graphicFrame>
        <p:nvGraphicFramePr>
          <p:cNvPr id="316" name="Shape 316"/>
          <p:cNvGraphicFramePr/>
          <p:nvPr>
            <p:extLst>
              <p:ext uri="{D42A27DB-BD31-4B8C-83A1-F6EECF244321}">
                <p14:modId xmlns:p14="http://schemas.microsoft.com/office/powerpoint/2010/main" val="2575860948"/>
              </p:ext>
            </p:extLst>
          </p:nvPr>
        </p:nvGraphicFramePr>
        <p:xfrm>
          <a:off x="200306" y="721763"/>
          <a:ext cx="8766273" cy="4114530"/>
        </p:xfrm>
        <a:graphic>
          <a:graphicData uri="http://schemas.openxmlformats.org/drawingml/2006/table">
            <a:tbl>
              <a:tblPr>
                <a:noFill/>
                <a:tableStyleId>{999F2FA0-B150-4884-8B7B-6550CA7D9273}</a:tableStyleId>
              </a:tblPr>
              <a:tblGrid>
                <a:gridCol w="5565294"/>
                <a:gridCol w="626863"/>
                <a:gridCol w="593470"/>
                <a:gridCol w="671336"/>
                <a:gridCol w="660195"/>
                <a:gridCol w="649115"/>
              </a:tblGrid>
              <a:tr h="44638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AFE6CC"/>
                          </a:solidFill>
                        </a:rPr>
                        <a:t>Domains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>
                          <a:solidFill>
                            <a:srgbClr val="CCCCCC"/>
                          </a:solidFill>
                        </a:rPr>
                        <a:t>1</a:t>
                      </a:r>
                      <a:endParaRPr sz="1600"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>
                          <a:solidFill>
                            <a:srgbClr val="CCCCCC"/>
                          </a:solidFill>
                        </a:rPr>
                        <a:t>2</a:t>
                      </a:r>
                      <a:endParaRPr sz="1600"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>
                          <a:solidFill>
                            <a:srgbClr val="CCCCCC"/>
                          </a:solidFill>
                        </a:rPr>
                        <a:t>3</a:t>
                      </a:r>
                      <a:endParaRPr sz="1600"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>
                          <a:solidFill>
                            <a:srgbClr val="CCCCCC"/>
                          </a:solidFill>
                        </a:rPr>
                        <a:t>4</a:t>
                      </a:r>
                      <a:endParaRPr sz="1600"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>
                          <a:solidFill>
                            <a:srgbClr val="CCCCCC"/>
                          </a:solidFill>
                        </a:rPr>
                        <a:t>5</a:t>
                      </a:r>
                      <a:endParaRPr sz="1600"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8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AFE6CC"/>
                          </a:solidFill>
                        </a:rPr>
                        <a:t>Technical Support/”Break-Fix”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F62B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F62B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8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AFE6CC"/>
                          </a:solidFill>
                        </a:rPr>
                        <a:t>Network Management Support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F62B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F62B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8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AFE6CC"/>
                          </a:solidFill>
                        </a:rPr>
                        <a:t>Instructional Technology Support at District </a:t>
                      </a:r>
                      <a:r>
                        <a:rPr lang="en" dirty="0" smtClean="0">
                          <a:solidFill>
                            <a:srgbClr val="AFE6CC"/>
                          </a:solidFill>
                        </a:rPr>
                        <a:t>Level</a:t>
                      </a:r>
                      <a:endParaRPr lang="en" dirty="0">
                        <a:solidFill>
                          <a:srgbClr val="AFE6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F62B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8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AFE6CC"/>
                          </a:solidFill>
                        </a:rPr>
                        <a:t>Instructional Technology Support at Building Level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F62B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8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AFE6CC"/>
                          </a:solidFill>
                        </a:rPr>
                        <a:t>Help Desk </a:t>
                      </a:r>
                      <a:r>
                        <a:rPr lang="en" dirty="0" smtClean="0">
                          <a:solidFill>
                            <a:srgbClr val="AFE6CC"/>
                          </a:solidFill>
                        </a:rPr>
                        <a:t>Operations (does not</a:t>
                      </a:r>
                      <a:r>
                        <a:rPr lang="en" baseline="0" dirty="0" smtClean="0">
                          <a:solidFill>
                            <a:srgbClr val="AFE6CC"/>
                          </a:solidFill>
                        </a:rPr>
                        <a:t> exist)</a:t>
                      </a:r>
                      <a:endParaRPr lang="en" dirty="0">
                        <a:solidFill>
                          <a:srgbClr val="AFE6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8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AFE6CC"/>
                          </a:solidFill>
                        </a:rPr>
                        <a:t>Applications Support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8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AFE6CC"/>
                          </a:solidFill>
                        </a:rPr>
                        <a:t>Reporting Structure and Roles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F62B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8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AFE6CC"/>
                          </a:solidFill>
                        </a:rPr>
                        <a:t>Staff (Faculty) Tech Competency </a:t>
                      </a:r>
                      <a:r>
                        <a:rPr lang="en" dirty="0" smtClean="0">
                          <a:solidFill>
                            <a:srgbClr val="AFE6CC"/>
                          </a:solidFill>
                        </a:rPr>
                        <a:t>Levels (unknown)</a:t>
                      </a:r>
                      <a:endParaRPr lang="en" dirty="0">
                        <a:solidFill>
                          <a:srgbClr val="AFE6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" name="Shape 317"/>
          <p:cNvSpPr txBox="1"/>
          <p:nvPr/>
        </p:nvSpPr>
        <p:spPr>
          <a:xfrm>
            <a:off x="5928269" y="1240557"/>
            <a:ext cx="3224966" cy="2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 dirty="0" smtClean="0">
                <a:solidFill>
                  <a:srgbClr val="CCCCCC"/>
                </a:solidFill>
              </a:rPr>
              <a:t>Low                                   Avg</a:t>
            </a:r>
            <a:r>
              <a:rPr lang="en" sz="900" dirty="0">
                <a:solidFill>
                  <a:srgbClr val="CCCCCC"/>
                </a:solidFill>
              </a:rPr>
              <a:t>	  </a:t>
            </a:r>
            <a:r>
              <a:rPr lang="en" sz="900" dirty="0" smtClean="0">
                <a:solidFill>
                  <a:srgbClr val="CCCCCC"/>
                </a:solidFill>
              </a:rPr>
              <a:t>                        High</a:t>
            </a:r>
            <a:endParaRPr lang="en" sz="900" dirty="0"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1" y="437915"/>
            <a:ext cx="91439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dirty="0">
                <a:solidFill>
                  <a:srgbClr val="FFFF00"/>
                </a:solidFill>
              </a:rPr>
              <a:t>Technology Organization - Target State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058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44500" lvl="0" indent="-3429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endParaRPr lang="en-US" sz="2000" dirty="0" smtClean="0">
              <a:solidFill>
                <a:srgbClr val="AAFFA0"/>
              </a:solidFill>
            </a:endParaRP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endParaRPr lang="en-US" sz="2000" dirty="0" smtClean="0">
              <a:solidFill>
                <a:srgbClr val="AAFFA0"/>
              </a:solidFill>
            </a:endParaRP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400" dirty="0" smtClean="0">
                <a:solidFill>
                  <a:srgbClr val="AAFFA0"/>
                </a:solidFill>
                <a:effectLst/>
              </a:rPr>
              <a:t>Schools- Teacher coaches b</a:t>
            </a:r>
            <a:r>
              <a:rPr lang="en" sz="2400" dirty="0" smtClean="0">
                <a:solidFill>
                  <a:srgbClr val="AAFFA0"/>
                </a:solidFill>
                <a:effectLst/>
              </a:rPr>
              <a:t>ecome </a:t>
            </a:r>
            <a:r>
              <a:rPr lang="en" sz="2400" dirty="0">
                <a:solidFill>
                  <a:srgbClr val="AAFFA0"/>
                </a:solidFill>
                <a:effectLst/>
              </a:rPr>
              <a:t>building based </a:t>
            </a:r>
            <a:r>
              <a:rPr lang="en" sz="2400" dirty="0" smtClean="0">
                <a:solidFill>
                  <a:srgbClr val="AAFFA0"/>
                </a:solidFill>
                <a:effectLst/>
              </a:rPr>
              <a:t>instructional</a:t>
            </a:r>
            <a:r>
              <a:rPr lang="en-US" sz="2400" dirty="0" smtClean="0">
                <a:solidFill>
                  <a:srgbClr val="AAFFA0"/>
                </a:solidFill>
                <a:effectLst/>
              </a:rPr>
              <a:t> technology coaches </a:t>
            </a:r>
            <a:r>
              <a:rPr lang="en-US" sz="2400" dirty="0" smtClean="0">
                <a:solidFill>
                  <a:srgbClr val="AAFFA0"/>
                </a:solidFill>
              </a:rPr>
              <a:t/>
            </a:r>
            <a:br>
              <a:rPr lang="en-US" sz="2400" dirty="0" smtClean="0">
                <a:solidFill>
                  <a:srgbClr val="AAFFA0"/>
                </a:solidFill>
              </a:rPr>
            </a:br>
            <a:endParaRPr sz="2400" dirty="0">
              <a:solidFill>
                <a:srgbClr val="AAFFA0"/>
              </a:solidFill>
              <a:effectLst/>
            </a:endParaRP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AAFFA0"/>
                </a:solidFill>
                <a:effectLst/>
              </a:rPr>
              <a:t>Provides feedback and support for teachers as well as </a:t>
            </a:r>
            <a:r>
              <a:rPr lang="en" sz="2400" dirty="0" smtClean="0">
                <a:solidFill>
                  <a:srgbClr val="AAFFA0"/>
                </a:solidFill>
                <a:effectLst/>
              </a:rPr>
              <a:t>walkthrough</a:t>
            </a:r>
            <a:endParaRPr lang="en" sz="2400" dirty="0">
              <a:solidFill>
                <a:srgbClr val="AAFFA0"/>
              </a:solidFill>
              <a:effectLst/>
            </a:endParaRPr>
          </a:p>
        </p:txBody>
      </p:sp>
      <p:grpSp>
        <p:nvGrpSpPr>
          <p:cNvPr id="330" name="Shape 330"/>
          <p:cNvGrpSpPr/>
          <p:nvPr/>
        </p:nvGrpSpPr>
        <p:grpSpPr>
          <a:xfrm>
            <a:off x="5796007" y="1590328"/>
            <a:ext cx="3347993" cy="2945158"/>
            <a:chOff x="4233590" y="1126199"/>
            <a:chExt cx="4401200" cy="3927925"/>
          </a:xfrm>
        </p:grpSpPr>
        <p:pic>
          <p:nvPicPr>
            <p:cNvPr id="331" name="Shape 3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83825" y="1126199"/>
              <a:ext cx="2576725" cy="1932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Shape 3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57975" y="2022475"/>
              <a:ext cx="902574" cy="90257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33" name="Shape 333"/>
            <p:cNvGrpSpPr/>
            <p:nvPr/>
          </p:nvGrpSpPr>
          <p:grpSpPr>
            <a:xfrm>
              <a:off x="5163375" y="3121574"/>
              <a:ext cx="3471415" cy="1932550"/>
              <a:chOff x="5163375" y="3121574"/>
              <a:chExt cx="3471415" cy="1932550"/>
            </a:xfrm>
          </p:grpSpPr>
          <p:pic>
            <p:nvPicPr>
              <p:cNvPr id="334" name="Shape 33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163375" y="3121574"/>
                <a:ext cx="2576725" cy="193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5" name="Shape 33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7070974" y="3884148"/>
                <a:ext cx="1563816" cy="1082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36" name="Shape 33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683999" flipH="1">
              <a:off x="4459148" y="2032750"/>
              <a:ext cx="1563824" cy="24383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0" y="-175313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>
                <a:solidFill>
                  <a:srgbClr val="FFFF00"/>
                </a:solidFill>
              </a:rPr>
              <a:t>Technology Organization - Target State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-147782" y="682087"/>
            <a:ext cx="9227128" cy="4961332"/>
          </a:xfrm>
          <a:prstGeom prst="rect">
            <a:avLst/>
          </a:prstGeom>
        </p:spPr>
        <p:txBody>
          <a:bodyPr lIns="91425" tIns="91425" rIns="91425" bIns="91425" anchor="t" anchorCtr="0">
            <a:normAutofit fontScale="70000" lnSpcReduction="20000"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900" dirty="0">
                <a:solidFill>
                  <a:srgbClr val="AAFFA0"/>
                </a:solidFill>
              </a:rPr>
              <a:t>Establish </a:t>
            </a:r>
            <a:r>
              <a:rPr lang="en" sz="2900" dirty="0" smtClean="0">
                <a:solidFill>
                  <a:srgbClr val="AAFFA0"/>
                </a:solidFill>
              </a:rPr>
              <a:t>district technology leadership position</a:t>
            </a:r>
            <a:endParaRPr lang="en-US" sz="2900" dirty="0">
              <a:solidFill>
                <a:srgbClr val="AAFFA0"/>
              </a:solidFill>
            </a:endParaRP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300" dirty="0" smtClean="0">
                <a:solidFill>
                  <a:srgbClr val="AAFFA0"/>
                </a:solidFill>
              </a:rPr>
              <a:t>Responsible for technology vision, thought leadership, change agency, and evangelism</a:t>
            </a: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300" dirty="0" smtClean="0">
                <a:solidFill>
                  <a:srgbClr val="AAFFA0"/>
                </a:solidFill>
              </a:rPr>
              <a:t>Responsible for technology strategy and long term plan</a:t>
            </a: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300" dirty="0" smtClean="0">
                <a:solidFill>
                  <a:srgbClr val="AAFFA0"/>
                </a:solidFill>
              </a:rPr>
              <a:t>Oversees instructional technology</a:t>
            </a: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300" dirty="0" smtClean="0">
                <a:solidFill>
                  <a:srgbClr val="AAFFA0"/>
                </a:solidFill>
              </a:rPr>
              <a:t>Oversees infrastructure</a:t>
            </a: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300" dirty="0" smtClean="0">
                <a:solidFill>
                  <a:srgbClr val="AAFFA0"/>
                </a:solidFill>
              </a:rPr>
              <a:t>Service level agreements – coordinate technology plan with each school</a:t>
            </a:r>
          </a:p>
          <a:p>
            <a:pPr marL="457200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900" dirty="0" smtClean="0">
                <a:solidFill>
                  <a:srgbClr val="AAFFA0"/>
                </a:solidFill>
              </a:rPr>
              <a:t>This position should have a direct relationship </a:t>
            </a:r>
            <a:r>
              <a:rPr lang="en" sz="2900" dirty="0">
                <a:solidFill>
                  <a:srgbClr val="AAFFA0"/>
                </a:solidFill>
              </a:rPr>
              <a:t>to </a:t>
            </a:r>
            <a:r>
              <a:rPr lang="en-US" sz="2900" dirty="0" smtClean="0">
                <a:solidFill>
                  <a:srgbClr val="AAFFA0"/>
                </a:solidFill>
              </a:rPr>
              <a:t>curriculum leaders with a shared responsibility to:</a:t>
            </a: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300" dirty="0" smtClean="0">
                <a:solidFill>
                  <a:srgbClr val="AAFFA0"/>
                </a:solidFill>
              </a:rPr>
              <a:t>Run </a:t>
            </a:r>
            <a:r>
              <a:rPr lang="en-US" sz="2300" dirty="0">
                <a:solidFill>
                  <a:srgbClr val="AAFFA0"/>
                </a:solidFill>
              </a:rPr>
              <a:t>training </a:t>
            </a:r>
            <a:r>
              <a:rPr lang="en-US" sz="2300" dirty="0" smtClean="0">
                <a:solidFill>
                  <a:srgbClr val="AAFFA0"/>
                </a:solidFill>
              </a:rPr>
              <a:t>programs</a:t>
            </a: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300" dirty="0" smtClean="0">
                <a:solidFill>
                  <a:srgbClr val="AAFFA0"/>
                </a:solidFill>
              </a:rPr>
              <a:t>Oversee technology curriculum selection </a:t>
            </a:r>
            <a:endParaRPr lang="en" sz="2300" dirty="0">
              <a:solidFill>
                <a:srgbClr val="AAFFA0"/>
              </a:solidFill>
            </a:endParaRP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300" dirty="0" smtClean="0">
                <a:solidFill>
                  <a:srgbClr val="AAFFA0"/>
                </a:solidFill>
              </a:rPr>
              <a:t>I</a:t>
            </a:r>
            <a:r>
              <a:rPr lang="en-US" sz="2300" dirty="0" err="1">
                <a:solidFill>
                  <a:srgbClr val="AAFFA0"/>
                </a:solidFill>
              </a:rPr>
              <a:t>dentify</a:t>
            </a:r>
            <a:r>
              <a:rPr lang="en-US" sz="2300" dirty="0">
                <a:solidFill>
                  <a:srgbClr val="AAFFA0"/>
                </a:solidFill>
              </a:rPr>
              <a:t> and coordinate digital </a:t>
            </a:r>
            <a:r>
              <a:rPr lang="en-US" sz="2300" dirty="0" smtClean="0">
                <a:solidFill>
                  <a:srgbClr val="AAFFA0"/>
                </a:solidFill>
              </a:rPr>
              <a:t>curriculum</a:t>
            </a:r>
            <a:endParaRPr lang="en" sz="2300" dirty="0">
              <a:solidFill>
                <a:srgbClr val="AAFFA0"/>
              </a:solidFill>
            </a:endParaRP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300" dirty="0" smtClean="0">
                <a:solidFill>
                  <a:srgbClr val="AAFFA0"/>
                </a:solidFill>
              </a:rPr>
              <a:t>Supervise </a:t>
            </a:r>
            <a:r>
              <a:rPr lang="en" sz="2300" dirty="0">
                <a:solidFill>
                  <a:srgbClr val="AAFFA0"/>
                </a:solidFill>
              </a:rPr>
              <a:t>building level instructional support (coaches</a:t>
            </a:r>
            <a:r>
              <a:rPr lang="en-US" sz="2300" dirty="0">
                <a:solidFill>
                  <a:srgbClr val="AAFFA0"/>
                </a:solidFill>
              </a:rPr>
              <a:t>/technology</a:t>
            </a:r>
            <a:r>
              <a:rPr lang="en" sz="2300" dirty="0">
                <a:solidFill>
                  <a:srgbClr val="AAFFA0"/>
                </a:solidFill>
              </a:rPr>
              <a:t>)</a:t>
            </a:r>
          </a:p>
          <a:p>
            <a:pPr marL="457200" lvl="2" indent="-355600">
              <a:lnSpc>
                <a:spcPct val="150000"/>
              </a:lnSpc>
              <a:buFont typeface="Arial"/>
              <a:buChar char="●"/>
            </a:pPr>
            <a:endParaRPr lang="en-US" sz="1100" dirty="0">
              <a:solidFill>
                <a:srgbClr val="AAFFA0"/>
              </a:solidFill>
            </a:endParaRPr>
          </a:p>
          <a:p>
            <a:pPr marL="457200" lvl="1" indent="-355600">
              <a:lnSpc>
                <a:spcPct val="150000"/>
              </a:lnSpc>
              <a:buFont typeface="Arial"/>
              <a:buChar char="●"/>
            </a:pPr>
            <a:endParaRPr lang="en-US" sz="1100" dirty="0" smtClean="0">
              <a:solidFill>
                <a:srgbClr val="AAFFA0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endParaRPr sz="1600" dirty="0">
              <a:solidFill>
                <a:srgbClr val="AAF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094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0" y="129778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</a:pPr>
            <a:r>
              <a:rPr lang="en" sz="3200" dirty="0">
                <a:solidFill>
                  <a:srgbClr val="FFFF00"/>
                </a:solidFill>
              </a:rPr>
              <a:t>Technology </a:t>
            </a:r>
            <a:r>
              <a:rPr lang="en" sz="3200" dirty="0" smtClean="0">
                <a:solidFill>
                  <a:srgbClr val="FFFF00"/>
                </a:solidFill>
              </a:rPr>
              <a:t>Organization</a:t>
            </a:r>
            <a:r>
              <a:rPr lang="en" sz="3200" dirty="0"/>
              <a:t> </a:t>
            </a:r>
            <a:r>
              <a:rPr lang="en" sz="3200" dirty="0" smtClean="0"/>
              <a:t> -  </a:t>
            </a:r>
            <a:r>
              <a:rPr lang="en" sz="3200" dirty="0" smtClean="0">
                <a:solidFill>
                  <a:srgbClr val="FFFF00"/>
                </a:solidFill>
              </a:rPr>
              <a:t>Target </a:t>
            </a:r>
            <a:r>
              <a:rPr lang="en" sz="3200" dirty="0">
                <a:solidFill>
                  <a:srgbClr val="FFFF00"/>
                </a:solidFill>
              </a:rPr>
              <a:t>State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457200" y="1215775"/>
            <a:ext cx="8686800" cy="435375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55600">
              <a:lnSpc>
                <a:spcPct val="13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400" dirty="0">
                <a:solidFill>
                  <a:srgbClr val="AAFFA0"/>
                </a:solidFill>
                <a:effectLst/>
              </a:rPr>
              <a:t>Create formal Help Desk system for all support </a:t>
            </a:r>
            <a:r>
              <a:rPr lang="en-US" sz="2400" dirty="0" smtClean="0">
                <a:solidFill>
                  <a:srgbClr val="AAFFA0"/>
                </a:solidFill>
                <a:effectLst/>
              </a:rPr>
              <a:t>issues</a:t>
            </a:r>
          </a:p>
          <a:p>
            <a:pPr marL="822960" lvl="1" indent="-355600">
              <a:lnSpc>
                <a:spcPct val="13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800" b="1" dirty="0" smtClean="0">
                <a:solidFill>
                  <a:srgbClr val="AAFFA0"/>
                </a:solidFill>
                <a:effectLst/>
              </a:rPr>
              <a:t>Use data to drive decisions and plan use of resou</a:t>
            </a:r>
            <a:r>
              <a:rPr lang="en-US" sz="1800" b="1" dirty="0" smtClean="0">
                <a:solidFill>
                  <a:srgbClr val="AAFFA0"/>
                </a:solidFill>
              </a:rPr>
              <a:t>rces</a:t>
            </a:r>
          </a:p>
          <a:p>
            <a:pPr marL="457200" indent="-355600">
              <a:lnSpc>
                <a:spcPct val="13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400" dirty="0" smtClean="0">
                <a:solidFill>
                  <a:srgbClr val="AAFFA0"/>
                </a:solidFill>
                <a:effectLst/>
              </a:rPr>
              <a:t>Develop </a:t>
            </a:r>
            <a:r>
              <a:rPr lang="en-US" sz="2400" dirty="0">
                <a:solidFill>
                  <a:srgbClr val="AAFFA0"/>
                </a:solidFill>
                <a:effectLst/>
              </a:rPr>
              <a:t>a strategic technology and learning plan that provides the blueprint to create a community foundation to provide added technology resources (</a:t>
            </a:r>
            <a:r>
              <a:rPr lang="en-US" sz="2400" dirty="0" smtClean="0">
                <a:solidFill>
                  <a:srgbClr val="AAFFA0"/>
                </a:solidFill>
                <a:effectLst/>
              </a:rPr>
              <a:t>funding)</a:t>
            </a:r>
          </a:p>
          <a:p>
            <a:pPr marL="457200" indent="-355600">
              <a:lnSpc>
                <a:spcPct val="13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400" dirty="0" smtClean="0">
                <a:solidFill>
                  <a:srgbClr val="AAFFA0"/>
                </a:solidFill>
                <a:effectLst/>
              </a:rPr>
              <a:t>Seek system and structural efficiencies to provide diverse funding shifts</a:t>
            </a:r>
            <a:endParaRPr lang="en-US" sz="2400" dirty="0">
              <a:solidFill>
                <a:srgbClr val="AAFFA0"/>
              </a:solidFill>
              <a:effectLst/>
            </a:endParaRPr>
          </a:p>
          <a:p>
            <a:pPr marL="901700" lvl="3" indent="-342900">
              <a:lnSpc>
                <a:spcPct val="150000"/>
              </a:lnSpc>
              <a:buFont typeface="Arial"/>
              <a:buChar char="•"/>
            </a:pPr>
            <a:endParaRPr lang="en-US" sz="1400" b="1" dirty="0" smtClean="0">
              <a:solidFill>
                <a:srgbClr val="AAFFA0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endParaRPr lang="en-US" sz="2000" b="1" u="sng" dirty="0">
              <a:solidFill>
                <a:srgbClr val="AAFFA0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endParaRPr lang="en-US" sz="2000" b="1" u="sng" dirty="0" smtClean="0">
              <a:solidFill>
                <a:srgbClr val="AAF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062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295825" y="205975"/>
            <a:ext cx="83909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/>
              <a:t>Getting to the Target Environment in </a:t>
            </a:r>
            <a:r>
              <a:rPr lang="en" sz="3200" dirty="0" smtClean="0"/>
              <a:t>2016</a:t>
            </a:r>
            <a:endParaRPr lang="en" sz="3200" dirty="0"/>
          </a:p>
        </p:txBody>
      </p:sp>
      <p:pic>
        <p:nvPicPr>
          <p:cNvPr id="348" name="Shape 3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000" y="1191825"/>
            <a:ext cx="7450149" cy="36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457200" y="-175021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>
                <a:solidFill>
                  <a:srgbClr val="FFFF00"/>
                </a:solidFill>
              </a:rPr>
              <a:t>Implementation Timeline</a:t>
            </a:r>
          </a:p>
        </p:txBody>
      </p:sp>
      <p:graphicFrame>
        <p:nvGraphicFramePr>
          <p:cNvPr id="354" name="Shape 354"/>
          <p:cNvGraphicFramePr/>
          <p:nvPr>
            <p:extLst>
              <p:ext uri="{D42A27DB-BD31-4B8C-83A1-F6EECF244321}">
                <p14:modId xmlns:p14="http://schemas.microsoft.com/office/powerpoint/2010/main" val="630873479"/>
              </p:ext>
            </p:extLst>
          </p:nvPr>
        </p:nvGraphicFramePr>
        <p:xfrm>
          <a:off x="204716" y="846320"/>
          <a:ext cx="8686801" cy="4023300"/>
        </p:xfrm>
        <a:graphic>
          <a:graphicData uri="http://schemas.openxmlformats.org/drawingml/2006/table">
            <a:tbl>
              <a:tblPr>
                <a:noFill/>
                <a:tableStyleId>{5AA44589-029B-4F2D-AFF6-7DF7E511DDE8}</a:tableStyleId>
              </a:tblPr>
              <a:tblGrid>
                <a:gridCol w="1225358"/>
                <a:gridCol w="1966468"/>
                <a:gridCol w="1940345"/>
                <a:gridCol w="1853284"/>
                <a:gridCol w="1701346"/>
              </a:tblGrid>
              <a:tr h="701837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5BF62B"/>
                          </a:solidFill>
                        </a:rPr>
                        <a:t>Instruction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5BF62B"/>
                          </a:solidFill>
                        </a:rPr>
                        <a:t>Infrastructure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5BF62B"/>
                          </a:solidFill>
                        </a:rPr>
                        <a:t>Management Systems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>
                          <a:solidFill>
                            <a:srgbClr val="5BF62B"/>
                          </a:solidFill>
                        </a:rPr>
                        <a:t>Organization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9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 u="sng" dirty="0" smtClean="0">
                          <a:solidFill>
                            <a:srgbClr val="5BF62B"/>
                          </a:solidFill>
                        </a:rPr>
                        <a:t>3 months</a:t>
                      </a:r>
                      <a:endParaRPr lang="en" b="1" u="sng" dirty="0">
                        <a:solidFill>
                          <a:srgbClr val="5BF62B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 dirty="0" smtClean="0">
                          <a:solidFill>
                            <a:srgbClr val="AFE6CC"/>
                          </a:solidFill>
                        </a:rPr>
                        <a:t>Get</a:t>
                      </a:r>
                      <a:r>
                        <a:rPr lang="en-US" sz="1200" baseline="0" dirty="0" smtClean="0">
                          <a:solidFill>
                            <a:srgbClr val="AFE6CC"/>
                          </a:solidFill>
                        </a:rPr>
                        <a:t> formal reviews regarding audit from </a:t>
                      </a:r>
                    </a:p>
                    <a:p>
                      <a:pPr marL="342900" lvl="0" indent="-342900" rtl="0">
                        <a:spcBef>
                          <a:spcPts val="0"/>
                        </a:spcBef>
                        <a:buAutoNum type="alphaLcPeriod"/>
                      </a:pPr>
                      <a:r>
                        <a:rPr lang="en-US" sz="1200" baseline="0" dirty="0" smtClean="0">
                          <a:solidFill>
                            <a:srgbClr val="AFE6CC"/>
                          </a:solidFill>
                        </a:rPr>
                        <a:t>School board </a:t>
                      </a:r>
                    </a:p>
                    <a:p>
                      <a:pPr marL="342900" lvl="0" indent="-342900" rtl="0">
                        <a:spcBef>
                          <a:spcPts val="0"/>
                        </a:spcBef>
                        <a:buAutoNum type="alphaLcPeriod"/>
                      </a:pPr>
                      <a:r>
                        <a:rPr lang="en-US" sz="1200" baseline="0" dirty="0" smtClean="0">
                          <a:solidFill>
                            <a:srgbClr val="AFE6CC"/>
                          </a:solidFill>
                        </a:rPr>
                        <a:t>Principals </a:t>
                      </a:r>
                    </a:p>
                    <a:p>
                      <a:pPr marL="342900" lvl="0" indent="-342900" rtl="0">
                        <a:spcBef>
                          <a:spcPts val="0"/>
                        </a:spcBef>
                        <a:buAutoNum type="alphaLcPeriod"/>
                      </a:pPr>
                      <a:r>
                        <a:rPr lang="en-US" sz="1200" baseline="0" dirty="0" smtClean="0">
                          <a:solidFill>
                            <a:srgbClr val="AFE6CC"/>
                          </a:solidFill>
                        </a:rPr>
                        <a:t>Committee</a:t>
                      </a:r>
                    </a:p>
                    <a:p>
                      <a:pPr marL="342900" lvl="0" indent="-342900" rtl="0">
                        <a:spcBef>
                          <a:spcPts val="0"/>
                        </a:spcBef>
                        <a:buAutoNum type="alphaLcPeriod"/>
                      </a:pPr>
                      <a:r>
                        <a:rPr lang="en-US" sz="1200" baseline="0" dirty="0" smtClean="0">
                          <a:solidFill>
                            <a:srgbClr val="AFE6CC"/>
                          </a:solidFill>
                        </a:rPr>
                        <a:t>Parents </a:t>
                      </a:r>
                    </a:p>
                    <a:p>
                      <a:pPr marL="342900" lvl="0" indent="-342900" rtl="0">
                        <a:spcBef>
                          <a:spcPts val="0"/>
                        </a:spcBef>
                        <a:buAutoNum type="alphaLcPeriod"/>
                      </a:pPr>
                      <a:r>
                        <a:rPr lang="en-US" sz="1200" baseline="0" dirty="0" smtClean="0">
                          <a:solidFill>
                            <a:srgbClr val="AFE6CC"/>
                          </a:solidFill>
                        </a:rPr>
                        <a:t>Tech staff </a:t>
                      </a:r>
                    </a:p>
                    <a:p>
                      <a:pPr marL="342900" lvl="0" indent="-342900" rtl="0">
                        <a:spcBef>
                          <a:spcPts val="0"/>
                        </a:spcBef>
                        <a:buAutoNum type="alphaLcPeriod"/>
                      </a:pPr>
                      <a:r>
                        <a:rPr lang="en-US" sz="1200" baseline="0" dirty="0" smtClean="0">
                          <a:solidFill>
                            <a:srgbClr val="AFE6CC"/>
                          </a:solidFill>
                        </a:rPr>
                        <a:t>Curriculum staff</a:t>
                      </a:r>
                      <a:endParaRPr lang="en-US" sz="1200" dirty="0" smtClean="0">
                        <a:solidFill>
                          <a:srgbClr val="AFE6CC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-US" sz="1200" dirty="0" smtClean="0">
                        <a:solidFill>
                          <a:srgbClr val="AFE6CC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 dirty="0" smtClean="0">
                          <a:solidFill>
                            <a:srgbClr val="AFE6CC"/>
                          </a:solidFill>
                        </a:rPr>
                        <a:t>Reorganize the technology committee. Committee and principals visit quality</a:t>
                      </a:r>
                      <a:r>
                        <a:rPr lang="en-US" sz="1200" baseline="0" dirty="0" smtClean="0">
                          <a:solidFill>
                            <a:srgbClr val="AFE6CC"/>
                          </a:solidFill>
                        </a:rPr>
                        <a:t> school districts who have a record of success  Ed Tech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 baseline="0" dirty="0" smtClean="0">
                          <a:solidFill>
                            <a:srgbClr val="AFE6CC"/>
                          </a:solidFill>
                        </a:rPr>
                        <a:t> </a:t>
                      </a:r>
                      <a:endParaRPr lang="en-US" sz="1200" dirty="0" smtClean="0">
                        <a:solidFill>
                          <a:srgbClr val="AFE6CC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-US" sz="1200" dirty="0" smtClean="0">
                        <a:solidFill>
                          <a:srgbClr val="AFE6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 dirty="0" smtClean="0">
                          <a:solidFill>
                            <a:srgbClr val="AFE6CC"/>
                          </a:solidFill>
                        </a:rPr>
                        <a:t>Improve building level Wi-Fi access and infrastructure</a:t>
                      </a:r>
                      <a:endParaRPr lang="en" sz="1200" dirty="0">
                        <a:solidFill>
                          <a:srgbClr val="AFE6CC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 dirty="0">
                        <a:solidFill>
                          <a:srgbClr val="AFE6CC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 dirty="0" smtClean="0">
                          <a:solidFill>
                            <a:srgbClr val="AFE6CC"/>
                          </a:solidFill>
                        </a:rPr>
                        <a:t>Improve </a:t>
                      </a:r>
                      <a:r>
                        <a:rPr lang="en" sz="1200" dirty="0" smtClean="0">
                          <a:solidFill>
                            <a:srgbClr val="AFE6CC"/>
                          </a:solidFill>
                        </a:rPr>
                        <a:t>WAN/Network upgrades</a:t>
                      </a:r>
                      <a:endParaRPr lang="en-US" sz="1200" dirty="0" smtClean="0">
                        <a:solidFill>
                          <a:srgbClr val="AFE6CC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-US" sz="1200" dirty="0" smtClean="0">
                        <a:solidFill>
                          <a:srgbClr val="AFE6CC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 dirty="0" smtClean="0">
                          <a:solidFill>
                            <a:srgbClr val="AFE6CC"/>
                          </a:solidFill>
                        </a:rPr>
                        <a:t>Discuss feasibility of 1-1 pilot</a:t>
                      </a:r>
                      <a:endParaRPr lang="en" sz="1200" dirty="0">
                        <a:solidFill>
                          <a:srgbClr val="AFE6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200" dirty="0" smtClean="0">
                          <a:solidFill>
                            <a:srgbClr val="AFE6CC"/>
                          </a:solidFill>
                        </a:rPr>
                        <a:t>Research LMS</a:t>
                      </a:r>
                      <a:r>
                        <a:rPr lang="en-US" sz="1200" dirty="0" smtClean="0">
                          <a:solidFill>
                            <a:srgbClr val="AFE6CC"/>
                          </a:solidFill>
                        </a:rPr>
                        <a:t>/ adaptive instruction</a:t>
                      </a:r>
                      <a:r>
                        <a:rPr lang="en" sz="1200" dirty="0" smtClean="0">
                          <a:solidFill>
                            <a:srgbClr val="AFE6CC"/>
                          </a:solidFill>
                        </a:rPr>
                        <a:t> </a:t>
                      </a:r>
                      <a:r>
                        <a:rPr lang="en" sz="1200" dirty="0">
                          <a:solidFill>
                            <a:srgbClr val="AFE6CC"/>
                          </a:solidFill>
                        </a:rPr>
                        <a:t>system (PD)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 dirty="0">
                        <a:solidFill>
                          <a:srgbClr val="CCCCCC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 dirty="0">
                        <a:solidFill>
                          <a:srgbClr val="CCCCCC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0" i="0" u="none" strike="noStrike" cap="none" baseline="0" dirty="0" smtClean="0">
                          <a:solidFill>
                            <a:srgbClr val="AFE6CC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Discuss web strategy/</a:t>
                      </a:r>
                      <a:r>
                        <a:rPr lang="en" sz="1200" baseline="0" dirty="0" smtClean="0">
                          <a:solidFill>
                            <a:srgbClr val="CCCCCC"/>
                          </a:solidFill>
                        </a:rPr>
                        <a:t/>
                      </a:r>
                      <a:br>
                        <a:rPr lang="en" sz="1200" baseline="0" dirty="0" smtClean="0">
                          <a:solidFill>
                            <a:srgbClr val="CCCCCC"/>
                          </a:solidFill>
                        </a:rPr>
                      </a:br>
                      <a:r>
                        <a:rPr lang="en" sz="1200" baseline="0" dirty="0" smtClean="0">
                          <a:solidFill>
                            <a:srgbClr val="CCCCCC"/>
                          </a:solidFill>
                        </a:rPr>
                        <a:t>c</a:t>
                      </a:r>
                      <a:r>
                        <a:rPr lang="en" sz="1200" dirty="0" smtClean="0">
                          <a:solidFill>
                            <a:srgbClr val="AFE6CC"/>
                          </a:solidFill>
                        </a:rPr>
                        <a:t>ommunication plan</a:t>
                      </a:r>
                      <a:r>
                        <a:rPr lang="en-US" sz="1200" baseline="0" dirty="0" smtClean="0">
                          <a:solidFill>
                            <a:srgbClr val="AFE6CC"/>
                          </a:solidFill>
                        </a:rPr>
                        <a:t> for enhanced communication with community and staff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-US" sz="1200" baseline="0" dirty="0" smtClean="0">
                        <a:solidFill>
                          <a:srgbClr val="AFE6CC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 baseline="0" dirty="0" smtClean="0">
                          <a:solidFill>
                            <a:srgbClr val="AFE6CC"/>
                          </a:solidFill>
                        </a:rPr>
                        <a:t> </a:t>
                      </a:r>
                      <a:endParaRPr lang="en" sz="1200" dirty="0">
                        <a:solidFill>
                          <a:srgbClr val="AFE6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 dirty="0" smtClean="0">
                          <a:solidFill>
                            <a:srgbClr val="AFE6CC"/>
                          </a:solidFill>
                        </a:rPr>
                        <a:t>Begin development of </a:t>
                      </a:r>
                      <a:r>
                        <a:rPr lang="en-US" sz="1200" baseline="0" dirty="0" smtClean="0">
                          <a:solidFill>
                            <a:srgbClr val="AFE6CC"/>
                          </a:solidFill>
                        </a:rPr>
                        <a:t> district wide tech policies </a:t>
                      </a:r>
                      <a:endParaRPr lang="en-US" sz="1200" dirty="0" smtClean="0">
                        <a:solidFill>
                          <a:srgbClr val="AFE6CC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-US" sz="1200" dirty="0" smtClean="0">
                        <a:solidFill>
                          <a:srgbClr val="CCCCCC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 dirty="0" smtClean="0">
                          <a:solidFill>
                            <a:srgbClr val="AFE6CC"/>
                          </a:solidFill>
                        </a:rPr>
                        <a:t>Create district tech leadership position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-US" sz="1200" dirty="0" smtClean="0">
                        <a:solidFill>
                          <a:srgbClr val="AFE6CC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 dirty="0" smtClean="0">
                          <a:solidFill>
                            <a:srgbClr val="AFE6CC"/>
                          </a:solidFill>
                        </a:rPr>
                        <a:t>Survey staff as to ideal professional development</a:t>
                      </a:r>
                      <a:r>
                        <a:rPr lang="en-US" sz="1200" baseline="0" dirty="0" smtClean="0">
                          <a:solidFill>
                            <a:srgbClr val="AFE6CC"/>
                          </a:solidFill>
                        </a:rPr>
                        <a:t> needs and offerings.</a:t>
                      </a:r>
                      <a:endParaRPr lang="en-US" sz="1200" dirty="0" smtClean="0">
                        <a:solidFill>
                          <a:srgbClr val="AFE6CC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-US" sz="1200" dirty="0" smtClean="0">
                        <a:solidFill>
                          <a:srgbClr val="CCCCCC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-US" sz="1200" dirty="0" smtClean="0">
                        <a:solidFill>
                          <a:srgbClr val="CCCCCC"/>
                        </a:solidFill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 dirty="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9975"/>
            <a:ext cx="9079345" cy="857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Appendix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Managing Complex Change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748525" y="1372525"/>
            <a:ext cx="7831799" cy="333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504" y="92366"/>
            <a:ext cx="7915820" cy="4904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5373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83309" y="250062"/>
            <a:ext cx="8229600" cy="58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solidFill>
                  <a:srgbClr val="FFFF00"/>
                </a:solidFill>
              </a:rPr>
              <a:t>Summary of Current State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0" y="632320"/>
            <a:ext cx="9143999" cy="46589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dirty="0" smtClean="0">
                <a:solidFill>
                  <a:srgbClr val="CCFFCC"/>
                </a:solidFill>
              </a:rPr>
              <a:t>District leadership and board </a:t>
            </a:r>
            <a:r>
              <a:rPr lang="en" sz="1800" dirty="0">
                <a:solidFill>
                  <a:srgbClr val="CCFFCC"/>
                </a:solidFill>
              </a:rPr>
              <a:t>ready to move to digital </a:t>
            </a:r>
            <a:r>
              <a:rPr lang="en" sz="1800" dirty="0" smtClean="0">
                <a:solidFill>
                  <a:srgbClr val="CCFFCC"/>
                </a:solidFill>
              </a:rPr>
              <a:t>era</a:t>
            </a: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600" dirty="0" smtClean="0">
                <a:solidFill>
                  <a:srgbClr val="CCFFCC"/>
                </a:solidFill>
              </a:rPr>
              <a:t>Budget issues</a:t>
            </a: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600" dirty="0" smtClean="0">
                <a:solidFill>
                  <a:srgbClr val="CCFFCC"/>
                </a:solidFill>
              </a:rPr>
              <a:t>Staffing questions</a:t>
            </a:r>
            <a:endParaRPr lang="en" sz="1600" dirty="0">
              <a:solidFill>
                <a:srgbClr val="CCFFCC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rgbClr val="CCFFCC"/>
                </a:solidFill>
              </a:rPr>
              <a:t>Noticeable </a:t>
            </a:r>
            <a:r>
              <a:rPr lang="en" sz="1800" dirty="0" smtClean="0">
                <a:solidFill>
                  <a:srgbClr val="CCFFCC"/>
                </a:solidFill>
              </a:rPr>
              <a:t> optimism</a:t>
            </a:r>
            <a:r>
              <a:rPr lang="en-US" sz="1800" dirty="0" smtClean="0">
                <a:solidFill>
                  <a:srgbClr val="CCFFCC"/>
                </a:solidFill>
              </a:rPr>
              <a:t>  of continuous improvement under</a:t>
            </a:r>
            <a:r>
              <a:rPr lang="en" sz="1800" dirty="0" smtClean="0">
                <a:solidFill>
                  <a:srgbClr val="CCFFCC"/>
                </a:solidFill>
              </a:rPr>
              <a:t> </a:t>
            </a:r>
            <a:r>
              <a:rPr lang="en-US" sz="1800" dirty="0" smtClean="0">
                <a:solidFill>
                  <a:srgbClr val="CCFFCC"/>
                </a:solidFill>
              </a:rPr>
              <a:t>Superintendent </a:t>
            </a:r>
            <a:r>
              <a:rPr lang="en" sz="1800" dirty="0" smtClean="0">
                <a:solidFill>
                  <a:srgbClr val="CCFFCC"/>
                </a:solidFill>
              </a:rPr>
              <a:t> </a:t>
            </a:r>
            <a:r>
              <a:rPr lang="en-US" sz="1800" dirty="0" smtClean="0">
                <a:solidFill>
                  <a:srgbClr val="CCFFCC"/>
                </a:solidFill>
              </a:rPr>
              <a:t>Conwell’s</a:t>
            </a:r>
            <a:r>
              <a:rPr lang="en" sz="1800" dirty="0" smtClean="0">
                <a:solidFill>
                  <a:srgbClr val="CCFFCC"/>
                </a:solidFill>
              </a:rPr>
              <a:t> </a:t>
            </a:r>
            <a:r>
              <a:rPr lang="en" sz="1800" dirty="0">
                <a:solidFill>
                  <a:srgbClr val="CCFFCC"/>
                </a:solidFill>
              </a:rPr>
              <a:t>leadership 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dirty="0">
                <a:solidFill>
                  <a:srgbClr val="CCFFCC"/>
                </a:solidFill>
              </a:rPr>
              <a:t>V</a:t>
            </a:r>
            <a:r>
              <a:rPr lang="en" sz="1800" dirty="0" smtClean="0">
                <a:solidFill>
                  <a:srgbClr val="CCFFCC"/>
                </a:solidFill>
              </a:rPr>
              <a:t>ariety </a:t>
            </a:r>
            <a:r>
              <a:rPr lang="en" sz="1800" dirty="0">
                <a:solidFill>
                  <a:srgbClr val="CCFFCC"/>
                </a:solidFill>
              </a:rPr>
              <a:t>of instructional programs  and </a:t>
            </a:r>
            <a:r>
              <a:rPr lang="en-US" sz="1800" dirty="0" smtClean="0">
                <a:solidFill>
                  <a:srgbClr val="CCFFCC"/>
                </a:solidFill>
              </a:rPr>
              <a:t>mix of autonomy and central decision making</a:t>
            </a:r>
            <a:endParaRPr lang="en" sz="1800" dirty="0">
              <a:solidFill>
                <a:srgbClr val="CCFFCC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dirty="0" smtClean="0">
                <a:solidFill>
                  <a:srgbClr val="CCFFCC"/>
                </a:solidFill>
              </a:rPr>
              <a:t>District is</a:t>
            </a:r>
            <a:r>
              <a:rPr lang="en-US" sz="1800" dirty="0" smtClean="0">
                <a:solidFill>
                  <a:srgbClr val="CCFFCC"/>
                </a:solidFill>
              </a:rPr>
              <a:t> generally performing at or above other districts in state testing mandates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800" dirty="0" smtClean="0">
                <a:solidFill>
                  <a:srgbClr val="CCFFCC"/>
                </a:solidFill>
              </a:rPr>
              <a:t>Shrinking school populations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800" dirty="0" smtClean="0">
                <a:solidFill>
                  <a:srgbClr val="CCFFCC"/>
                </a:solidFill>
              </a:rPr>
              <a:t>Varying levels of technology use and adoption/acceptance among staff in grades/subject areas 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endParaRPr lang="en-US" sz="2000" dirty="0" smtClean="0">
              <a:solidFill>
                <a:srgbClr val="CCFFCC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213750" y="653900"/>
            <a:ext cx="35388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8288" indent="0" algn="ctr">
              <a:spcBef>
                <a:spcPct val="0"/>
              </a:spcBef>
              <a:buNone/>
            </a:pPr>
            <a:r>
              <a:rPr lang="en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Creating the Conditions for Effective Professional Development 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325" y="193200"/>
            <a:ext cx="5082774" cy="475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8137" y="3143850"/>
            <a:ext cx="1838325" cy="1276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6914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68475" y="1526200"/>
            <a:ext cx="2556899" cy="186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800" dirty="0">
                <a:solidFill>
                  <a:srgbClr val="FFFF00"/>
                </a:solidFill>
              </a:rPr>
              <a:t>Measurement of Instructional Technology  SAMR Model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4650" y="287649"/>
            <a:ext cx="6018874" cy="4568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3605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0575" y="85400"/>
            <a:ext cx="5102843" cy="528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7840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0" y="-151165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Useful Links for Further Research</a:t>
            </a:r>
            <a:endParaRPr lang="en" sz="3200" dirty="0">
              <a:solidFill>
                <a:srgbClr val="FFFF00"/>
              </a:solidFill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1" y="680446"/>
            <a:ext cx="9144000" cy="333961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smtClean="0">
                <a:solidFill>
                  <a:srgbClr val="AAFFA0"/>
                </a:solidFill>
              </a:rPr>
              <a:t>Exemplary Tech Savvy </a:t>
            </a:r>
            <a:r>
              <a:rPr lang="en-US" sz="2000" dirty="0" smtClean="0">
                <a:solidFill>
                  <a:srgbClr val="AAFFA0"/>
                </a:solidFill>
              </a:rPr>
              <a:t>School Districts</a:t>
            </a: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800" dirty="0" smtClean="0">
                <a:solidFill>
                  <a:srgbClr val="AAFFA0"/>
                </a:solidFill>
              </a:rPr>
              <a:t>High Tech High (charter K-12 school District + Grad. School)</a:t>
            </a:r>
          </a:p>
          <a:p>
            <a:pPr marL="1188720" lvl="2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600" dirty="0">
                <a:solidFill>
                  <a:srgbClr val="AAFFA0"/>
                </a:solidFill>
              </a:rPr>
              <a:t>http://</a:t>
            </a:r>
            <a:r>
              <a:rPr lang="en-US" sz="1600" dirty="0" smtClean="0">
                <a:solidFill>
                  <a:srgbClr val="AAFFA0"/>
                </a:solidFill>
              </a:rPr>
              <a:t>www.hightechhigh.org</a:t>
            </a: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800" dirty="0" smtClean="0">
                <a:solidFill>
                  <a:srgbClr val="AAFFA0"/>
                </a:solidFill>
              </a:rPr>
              <a:t>Kent School District</a:t>
            </a:r>
          </a:p>
          <a:p>
            <a:pPr marL="1188720" lvl="2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600" dirty="0">
                <a:solidFill>
                  <a:srgbClr val="AAFFA0"/>
                </a:solidFill>
              </a:rPr>
              <a:t>http://www.kent.k12.wa.us/site/default.aspx?PageID=1 </a:t>
            </a:r>
            <a:endParaRPr lang="en" sz="1600" dirty="0">
              <a:solidFill>
                <a:srgbClr val="AAFFA0"/>
              </a:solidFill>
            </a:endParaRPr>
          </a:p>
          <a:p>
            <a:pPr marL="457200" lvl="0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 smtClean="0">
                <a:solidFill>
                  <a:srgbClr val="AAFFA0"/>
                </a:solidFill>
              </a:rPr>
              <a:t>Classroom Technology Integration Rubrics</a:t>
            </a: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600" dirty="0">
                <a:solidFill>
                  <a:srgbClr val="AAFFA0"/>
                </a:solidFill>
              </a:rPr>
              <a:t>http://application.jff.org/userImages/files/technology_integration_rubricnew-1-3.pdf</a:t>
            </a: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600" dirty="0">
                <a:solidFill>
                  <a:srgbClr val="AAFFA0"/>
                </a:solidFill>
              </a:rPr>
              <a:t>http://www.ascd.org/ASCD/pdf/journals/ed_lead/el201303_johnson_rubric.pdf</a:t>
            </a:r>
          </a:p>
          <a:p>
            <a:pPr marL="101600" indent="0">
              <a:lnSpc>
                <a:spcPct val="150000"/>
              </a:lnSpc>
              <a:buClr>
                <a:schemeClr val="lt1"/>
              </a:buClr>
              <a:buSzPct val="100000"/>
              <a:buNone/>
            </a:pPr>
            <a:endParaRPr lang="en-US" sz="1600" dirty="0" smtClean="0"/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8033833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0" y="45439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FFFF00"/>
                </a:solidFill>
              </a:rPr>
              <a:t>Summary of Current </a:t>
            </a:r>
            <a:r>
              <a:rPr lang="en" dirty="0" smtClean="0">
                <a:solidFill>
                  <a:srgbClr val="FFFF00"/>
                </a:solidFill>
              </a:rPr>
              <a:t>State</a:t>
            </a:r>
            <a:r>
              <a:rPr lang="en-US" dirty="0" smtClean="0">
                <a:solidFill>
                  <a:srgbClr val="FFFF00"/>
                </a:solidFill>
              </a:rPr>
              <a:t>    </a:t>
            </a:r>
            <a:endParaRPr lang="en" dirty="0">
              <a:solidFill>
                <a:srgbClr val="FFFF00"/>
              </a:solidFill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52675" y="900061"/>
            <a:ext cx="8912999" cy="3728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CCFFCC"/>
                </a:solidFill>
              </a:rPr>
              <a:t>Insufficient </a:t>
            </a:r>
            <a:r>
              <a:rPr lang="en" sz="2000" dirty="0" smtClean="0">
                <a:solidFill>
                  <a:srgbClr val="CCFFCC"/>
                </a:solidFill>
              </a:rPr>
              <a:t>bandwidth</a:t>
            </a:r>
            <a:r>
              <a:rPr lang="en-US" sz="2000" dirty="0" smtClean="0">
                <a:solidFill>
                  <a:srgbClr val="CCFFCC"/>
                </a:solidFill>
              </a:rPr>
              <a:t> in schools </a:t>
            </a:r>
            <a:endParaRPr lang="en" sz="2000" dirty="0">
              <a:solidFill>
                <a:srgbClr val="CCFFCC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 smtClean="0">
                <a:solidFill>
                  <a:srgbClr val="CCFFCC"/>
                </a:solidFill>
              </a:rPr>
              <a:t>Limited</a:t>
            </a:r>
            <a:r>
              <a:rPr lang="en" sz="2000" dirty="0" smtClean="0">
                <a:solidFill>
                  <a:srgbClr val="CCFFCC"/>
                </a:solidFill>
              </a:rPr>
              <a:t>  </a:t>
            </a:r>
            <a:r>
              <a:rPr lang="en" sz="2000" dirty="0">
                <a:solidFill>
                  <a:srgbClr val="CCFFCC"/>
                </a:solidFill>
              </a:rPr>
              <a:t>p</a:t>
            </a:r>
            <a:r>
              <a:rPr lang="en" sz="2000" dirty="0" smtClean="0">
                <a:solidFill>
                  <a:srgbClr val="CCFFCC"/>
                </a:solidFill>
              </a:rPr>
              <a:t>rofessional </a:t>
            </a:r>
            <a:r>
              <a:rPr lang="en" sz="2000" dirty="0">
                <a:solidFill>
                  <a:srgbClr val="CCFFCC"/>
                </a:solidFill>
              </a:rPr>
              <a:t>d</a:t>
            </a:r>
            <a:r>
              <a:rPr lang="en" sz="2000" dirty="0" smtClean="0">
                <a:solidFill>
                  <a:srgbClr val="CCFFCC"/>
                </a:solidFill>
              </a:rPr>
              <a:t>evelopment </a:t>
            </a:r>
            <a:r>
              <a:rPr lang="en" sz="2000" dirty="0">
                <a:solidFill>
                  <a:srgbClr val="CCFFCC"/>
                </a:solidFill>
              </a:rPr>
              <a:t>for </a:t>
            </a:r>
            <a:r>
              <a:rPr lang="en" sz="2000" dirty="0" smtClean="0">
                <a:solidFill>
                  <a:srgbClr val="CCFFCC"/>
                </a:solidFill>
              </a:rPr>
              <a:t>technology/curriculum </a:t>
            </a:r>
            <a:r>
              <a:rPr lang="en" sz="2000" dirty="0">
                <a:solidFill>
                  <a:srgbClr val="CCFFCC"/>
                </a:solidFill>
              </a:rPr>
              <a:t>integration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 smtClean="0">
                <a:solidFill>
                  <a:srgbClr val="CCFFCC"/>
                </a:solidFill>
              </a:rPr>
              <a:t>District and school websites </a:t>
            </a:r>
            <a:r>
              <a:rPr lang="en-US" sz="2000" dirty="0" smtClean="0">
                <a:solidFill>
                  <a:srgbClr val="CCFFCC"/>
                </a:solidFill>
              </a:rPr>
              <a:t>provide communication to the community, however teacher websites are lacking</a:t>
            </a:r>
            <a:endParaRPr lang="en-US" sz="1000" dirty="0">
              <a:solidFill>
                <a:srgbClr val="CCFFCC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 smtClean="0">
                <a:solidFill>
                  <a:srgbClr val="CCFFCC"/>
                </a:solidFill>
              </a:rPr>
              <a:t>Partial </a:t>
            </a:r>
            <a:r>
              <a:rPr lang="en" sz="2000" dirty="0">
                <a:solidFill>
                  <a:srgbClr val="CCFFCC"/>
                </a:solidFill>
              </a:rPr>
              <a:t>or non-existent data integration between </a:t>
            </a:r>
            <a:r>
              <a:rPr lang="en" sz="2000" dirty="0" smtClean="0">
                <a:solidFill>
                  <a:srgbClr val="CCFFCC"/>
                </a:solidFill>
              </a:rPr>
              <a:t>systems</a:t>
            </a:r>
            <a:endParaRPr lang="en-US" sz="2000" dirty="0" smtClean="0">
              <a:solidFill>
                <a:srgbClr val="CCFFCC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 smtClean="0">
                <a:solidFill>
                  <a:srgbClr val="CCFFCC"/>
                </a:solidFill>
              </a:rPr>
              <a:t>Technology </a:t>
            </a:r>
            <a:r>
              <a:rPr lang="en" sz="2000" dirty="0">
                <a:solidFill>
                  <a:srgbClr val="CCFFCC"/>
                </a:solidFill>
              </a:rPr>
              <a:t>use remains teacher centric with some </a:t>
            </a:r>
            <a:r>
              <a:rPr lang="en" sz="2000" dirty="0" smtClean="0">
                <a:solidFill>
                  <a:srgbClr val="CCFFCC"/>
                </a:solidFill>
              </a:rPr>
              <a:t>exception</a:t>
            </a:r>
            <a:r>
              <a:rPr lang="en-US" sz="2000" dirty="0" smtClean="0">
                <a:solidFill>
                  <a:srgbClr val="CCFFCC"/>
                </a:solidFill>
              </a:rPr>
              <a:t>s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 smtClean="0">
                <a:solidFill>
                  <a:srgbClr val="CCFFCC"/>
                </a:solidFill>
              </a:rPr>
              <a:t>Significant student recognition of the power of and need for technology</a:t>
            </a:r>
          </a:p>
          <a:p>
            <a:pPr marL="101600" lvl="2">
              <a:lnSpc>
                <a:spcPct val="150000"/>
              </a:lnSpc>
            </a:pPr>
            <a:endParaRPr lang="en" sz="1400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33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Areas Ripe for Improvement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881" y="793750"/>
            <a:ext cx="8942119" cy="4490770"/>
          </a:xfrm>
        </p:spPr>
        <p:txBody>
          <a:bodyPr>
            <a:normAutofit fontScale="77500" lnSpcReduction="20000"/>
          </a:bodyPr>
          <a:lstStyle/>
          <a:p>
            <a:pPr marL="457200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CCFFCC"/>
                </a:solidFill>
              </a:rPr>
              <a:t>Network response time</a:t>
            </a:r>
          </a:p>
          <a:p>
            <a:pPr marL="457200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CCFFCC"/>
                </a:solidFill>
              </a:rPr>
              <a:t>Professional development (tech skills needs </a:t>
            </a:r>
            <a:r>
              <a:rPr lang="en-US" sz="2000" dirty="0" smtClean="0">
                <a:solidFill>
                  <a:srgbClr val="CCFFCC"/>
                </a:solidFill>
              </a:rPr>
              <a:t>assessment for all staff – certified and support)</a:t>
            </a:r>
            <a:endParaRPr lang="en-US" sz="2000" dirty="0">
              <a:solidFill>
                <a:srgbClr val="CCFFCC"/>
              </a:solidFill>
            </a:endParaRPr>
          </a:p>
          <a:p>
            <a:pPr marL="101600" indent="0">
              <a:lnSpc>
                <a:spcPct val="150000"/>
              </a:lnSpc>
              <a:buClr>
                <a:schemeClr val="lt1"/>
              </a:buClr>
              <a:buSzPct val="100000"/>
              <a:buNone/>
            </a:pPr>
            <a:r>
              <a:rPr lang="en-US" sz="2000" dirty="0" smtClean="0">
                <a:solidFill>
                  <a:srgbClr val="CCFFCC"/>
                </a:solidFill>
              </a:rPr>
              <a:t>      (</a:t>
            </a:r>
            <a:r>
              <a:rPr lang="en-US" sz="2000" dirty="0">
                <a:solidFill>
                  <a:srgbClr val="CCFFCC"/>
                </a:solidFill>
              </a:rPr>
              <a:t>Individualized training, online training, just in time (step-by-step)/job </a:t>
            </a:r>
            <a:r>
              <a:rPr lang="en-US" sz="2000" dirty="0" smtClean="0">
                <a:solidFill>
                  <a:srgbClr val="CCFFCC"/>
                </a:solidFill>
              </a:rPr>
              <a:t>embedded</a:t>
            </a:r>
            <a:r>
              <a:rPr lang="en-US" sz="2000" dirty="0">
                <a:solidFill>
                  <a:srgbClr val="CCFFCC"/>
                </a:solidFill>
              </a:rPr>
              <a:t>...)</a:t>
            </a:r>
          </a:p>
          <a:p>
            <a:pPr marL="457200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CCFFCC"/>
                </a:solidFill>
              </a:rPr>
              <a:t>Staff and student secure logins are necessary </a:t>
            </a:r>
          </a:p>
          <a:p>
            <a:pPr marL="457200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CCFFCC"/>
                </a:solidFill>
              </a:rPr>
              <a:t>Lack of robust/reliable infrastructure and resources impedes interest in moving forward with innovation</a:t>
            </a:r>
          </a:p>
          <a:p>
            <a:pPr marL="457200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CCFFCC"/>
                </a:solidFill>
              </a:rPr>
              <a:t>Wireless capacity needs expansion</a:t>
            </a:r>
          </a:p>
          <a:p>
            <a:pPr marL="457200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CCFFCC"/>
                </a:solidFill>
              </a:rPr>
              <a:t>Uniform minimum classroom technology standards</a:t>
            </a:r>
          </a:p>
          <a:p>
            <a:pPr marL="457200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CCFFCC"/>
                </a:solidFill>
              </a:rPr>
              <a:t>Need tech support ticketing system (data lacking)</a:t>
            </a:r>
          </a:p>
          <a:p>
            <a:pPr marL="457200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CCFFCC"/>
                </a:solidFill>
              </a:rPr>
              <a:t>Lack of just in time classroom technology support/coaching</a:t>
            </a:r>
          </a:p>
          <a:p>
            <a:pPr marL="457200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CCFFCC"/>
                </a:solidFill>
              </a:rPr>
              <a:t>Lack of enterprise-wide data </a:t>
            </a:r>
            <a:r>
              <a:rPr lang="en-US" sz="2000" dirty="0" smtClean="0">
                <a:solidFill>
                  <a:srgbClr val="CCFFCC"/>
                </a:solidFill>
              </a:rPr>
              <a:t>architecture</a:t>
            </a:r>
          </a:p>
          <a:p>
            <a:pPr marL="457200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 smtClean="0">
                <a:solidFill>
                  <a:srgbClr val="CCFFCC"/>
                </a:solidFill>
              </a:rPr>
              <a:t>Fulltime technology leader with skills in instructional and network technology (Technology </a:t>
            </a:r>
            <a:r>
              <a:rPr lang="en-US" sz="2000" dirty="0" smtClean="0">
                <a:solidFill>
                  <a:srgbClr val="CCFFCC"/>
                </a:solidFill>
              </a:rPr>
              <a:t>Director)</a:t>
            </a:r>
            <a:endParaRPr lang="en-US" sz="2000" dirty="0">
              <a:solidFill>
                <a:srgbClr val="CCFFCC"/>
              </a:solidFill>
            </a:endParaRPr>
          </a:p>
          <a:p>
            <a:pPr marL="457200" indent="-457200">
              <a:buFont typeface="Wingdings" charset="2"/>
              <a:buChar char="§"/>
            </a:pPr>
            <a:endParaRPr lang="en-US" dirty="0">
              <a:solidFill>
                <a:srgbClr val="CCFFCC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943305"/>
            <a:ext cx="8548255" cy="3725699"/>
          </a:xfrm>
        </p:spPr>
        <p:txBody>
          <a:bodyPr>
            <a:normAutofit/>
          </a:bodyPr>
          <a:lstStyle/>
          <a:p>
            <a:pPr marL="457200" indent="-3556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700" dirty="0">
                <a:solidFill>
                  <a:srgbClr val="CCFFCC"/>
                </a:solidFill>
              </a:rPr>
              <a:t>Leadership and board recognized the opportunity to build a 21st century school district.</a:t>
            </a:r>
          </a:p>
          <a:p>
            <a:pPr marL="457200" indent="-3556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700" dirty="0">
                <a:solidFill>
                  <a:srgbClr val="CCFFCC"/>
                </a:solidFill>
              </a:rPr>
              <a:t>The technology support teachers are knowledgeable, helpful and well respected.</a:t>
            </a:r>
          </a:p>
          <a:p>
            <a:pPr marL="457200" indent="-3556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700" dirty="0">
                <a:solidFill>
                  <a:srgbClr val="CCFFCC"/>
                </a:solidFill>
              </a:rPr>
              <a:t>PowerSchool system training has worked.</a:t>
            </a:r>
          </a:p>
          <a:p>
            <a:pPr marL="457200" indent="-3556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700" dirty="0">
                <a:solidFill>
                  <a:srgbClr val="CCFFCC"/>
                </a:solidFill>
              </a:rPr>
              <a:t>Many new teachers are coming in with tech awareness and skills.</a:t>
            </a:r>
          </a:p>
          <a:p>
            <a:pPr marL="457200" indent="-3556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700" dirty="0">
                <a:solidFill>
                  <a:srgbClr val="CCFFCC"/>
                </a:solidFill>
              </a:rPr>
              <a:t>Mobile carts are well utilized.</a:t>
            </a:r>
          </a:p>
          <a:p>
            <a:pPr marL="457200" indent="-3556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700" dirty="0">
                <a:solidFill>
                  <a:srgbClr val="CCFFCC"/>
                </a:solidFill>
              </a:rPr>
              <a:t>“</a:t>
            </a:r>
            <a:r>
              <a:rPr lang="en-US" sz="1700" dirty="0" err="1">
                <a:solidFill>
                  <a:srgbClr val="CCFFCC"/>
                </a:solidFill>
              </a:rPr>
              <a:t>iPads</a:t>
            </a:r>
            <a:r>
              <a:rPr lang="en-US" sz="1700" dirty="0">
                <a:solidFill>
                  <a:srgbClr val="CCFFCC"/>
                </a:solidFill>
              </a:rPr>
              <a:t> work </a:t>
            </a:r>
            <a:r>
              <a:rPr lang="en-US" sz="1700" dirty="0" smtClean="0">
                <a:solidFill>
                  <a:srgbClr val="CCFFCC"/>
                </a:solidFill>
              </a:rPr>
              <a:t>well, </a:t>
            </a:r>
            <a:r>
              <a:rPr lang="en-US" sz="1700" dirty="0">
                <a:solidFill>
                  <a:srgbClr val="CCFFCC"/>
                </a:solidFill>
              </a:rPr>
              <a:t>but for real work, give me a laptop”</a:t>
            </a:r>
          </a:p>
          <a:p>
            <a:pPr marL="457200" indent="-3556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700" dirty="0" err="1">
                <a:solidFill>
                  <a:srgbClr val="CCFFCC"/>
                </a:solidFill>
              </a:rPr>
              <a:t>Acquring</a:t>
            </a:r>
            <a:r>
              <a:rPr lang="en-US" sz="1700" dirty="0">
                <a:solidFill>
                  <a:srgbClr val="CCFFCC"/>
                </a:solidFill>
              </a:rPr>
              <a:t> laptop and desktop machines – aiming for 1-1</a:t>
            </a:r>
          </a:p>
          <a:p>
            <a:pPr marL="457200" indent="-3556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700" dirty="0">
                <a:solidFill>
                  <a:srgbClr val="CCFFCC"/>
                </a:solidFill>
              </a:rPr>
              <a:t>Can access files from home and anywhere on campus. (Google drive)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5905"/>
            <a:ext cx="8913090" cy="857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What is working…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5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0" y="138546"/>
            <a:ext cx="9144000" cy="66792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solidFill>
                  <a:srgbClr val="FFFF00"/>
                </a:solidFill>
              </a:rPr>
              <a:t>Needed Policies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18753" y="578787"/>
            <a:ext cx="9144000" cy="4588463"/>
          </a:xfrm>
          <a:prstGeom prst="rect">
            <a:avLst/>
          </a:prstGeom>
        </p:spPr>
        <p:txBody>
          <a:bodyPr lIns="91425" tIns="91425" rIns="91425" bIns="91425" anchor="t" anchorCtr="0">
            <a:normAutofit fontScale="77500" lnSpcReduction="20000"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CCFFCC"/>
                </a:solidFill>
              </a:rPr>
              <a:t>Adopt a plan of obsolescence with standardized life-cycle for hardware and management systems </a:t>
            </a:r>
            <a:endParaRPr lang="en-US" sz="2000" dirty="0" smtClean="0">
              <a:solidFill>
                <a:srgbClr val="CCFFCC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 smtClean="0">
                <a:solidFill>
                  <a:srgbClr val="CCFFCC"/>
                </a:solidFill>
              </a:rPr>
              <a:t>Incentives for teachers to gain and properly utilize technology to advance student learning</a:t>
            </a:r>
            <a:endParaRPr lang="en" sz="2000" dirty="0">
              <a:solidFill>
                <a:srgbClr val="CCFFCC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CCFFCC"/>
                </a:solidFill>
              </a:rPr>
              <a:t>Institute technology competencies for </a:t>
            </a:r>
            <a:r>
              <a:rPr lang="en-US" sz="2000" dirty="0" smtClean="0">
                <a:solidFill>
                  <a:srgbClr val="CCFFCC"/>
                </a:solidFill>
              </a:rPr>
              <a:t>teachers</a:t>
            </a:r>
            <a:r>
              <a:rPr lang="en" sz="2000" dirty="0" smtClean="0">
                <a:solidFill>
                  <a:srgbClr val="CCFFCC"/>
                </a:solidFill>
              </a:rPr>
              <a:t>, stu</a:t>
            </a:r>
            <a:r>
              <a:rPr lang="en-US" sz="2000" dirty="0" smtClean="0">
                <a:solidFill>
                  <a:srgbClr val="CCFFCC"/>
                </a:solidFill>
              </a:rPr>
              <a:t>dents</a:t>
            </a:r>
            <a:r>
              <a:rPr lang="en" sz="2000" dirty="0" smtClean="0">
                <a:solidFill>
                  <a:srgbClr val="CCFFCC"/>
                </a:solidFill>
              </a:rPr>
              <a:t>, </a:t>
            </a:r>
            <a:r>
              <a:rPr lang="en-US" sz="2000" dirty="0" smtClean="0">
                <a:solidFill>
                  <a:srgbClr val="CCFFCC"/>
                </a:solidFill>
              </a:rPr>
              <a:t>administrators and support staff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 smtClean="0">
                <a:solidFill>
                  <a:srgbClr val="CCFFCC"/>
                </a:solidFill>
              </a:rPr>
              <a:t>Terms of service agreements for equipment  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 smtClean="0">
                <a:solidFill>
                  <a:srgbClr val="CCFFCC"/>
                </a:solidFill>
              </a:rPr>
              <a:t>Need curriculum for technology fluency and digital literacy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 smtClean="0">
                <a:solidFill>
                  <a:srgbClr val="CCFFCC"/>
                </a:solidFill>
              </a:rPr>
              <a:t>Need teacher performance expectations for classroom technology integration</a:t>
            </a:r>
            <a:endParaRPr lang="en" sz="2000" dirty="0">
              <a:solidFill>
                <a:srgbClr val="CCFFCC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rgbClr val="CCFFCC"/>
                </a:solidFill>
              </a:rPr>
              <a:t>Modify, formalize and expand technology committee composition and roles </a:t>
            </a:r>
            <a:endParaRPr lang="en" sz="2000" dirty="0" smtClean="0">
              <a:solidFill>
                <a:srgbClr val="CCFFCC"/>
              </a:solidFill>
            </a:endParaRPr>
          </a:p>
          <a:p>
            <a:pPr marL="822960" lvl="1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dirty="0" smtClean="0">
                <a:solidFill>
                  <a:srgbClr val="CCFFCC"/>
                </a:solidFill>
              </a:rPr>
              <a:t>Create </a:t>
            </a:r>
            <a:r>
              <a:rPr lang="en" sz="1800" dirty="0">
                <a:solidFill>
                  <a:srgbClr val="CCFFCC"/>
                </a:solidFill>
              </a:rPr>
              <a:t>process to vet proposed materia</a:t>
            </a:r>
            <a:r>
              <a:rPr lang="en-US" sz="1800" dirty="0" err="1">
                <a:solidFill>
                  <a:srgbClr val="CCFFCC"/>
                </a:solidFill>
              </a:rPr>
              <a:t>ls</a:t>
            </a:r>
            <a:r>
              <a:rPr lang="en" sz="1800" dirty="0">
                <a:solidFill>
                  <a:srgbClr val="CCFFCC"/>
                </a:solidFill>
              </a:rPr>
              <a:t>  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000" dirty="0" smtClean="0">
                <a:solidFill>
                  <a:srgbClr val="CCFFCC"/>
                </a:solidFill>
              </a:rPr>
              <a:t>Integrated data management systems use and </a:t>
            </a:r>
            <a:r>
              <a:rPr lang="en-US" sz="2000" dirty="0" smtClean="0">
                <a:solidFill>
                  <a:srgbClr val="CCFFCC"/>
                </a:solidFill>
              </a:rPr>
              <a:t>interoperability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2000" dirty="0" smtClean="0">
                <a:solidFill>
                  <a:srgbClr val="CCFFCC"/>
                </a:solidFill>
              </a:rPr>
              <a:t>Updated district and school technology plans</a:t>
            </a:r>
          </a:p>
          <a:p>
            <a:pPr marL="457200" indent="-355600">
              <a:lnSpc>
                <a:spcPct val="150000"/>
              </a:lnSpc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dirty="0">
                <a:solidFill>
                  <a:srgbClr val="CCFFCC"/>
                </a:solidFill>
              </a:rPr>
              <a:t>Adopt efficiency measures to free up funding for technology leadership and tech support</a:t>
            </a:r>
          </a:p>
          <a:p>
            <a:pPr marL="101600" lvl="0" indent="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endParaRPr lang="en" sz="2000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20450" y="185380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CCFFCC"/>
                </a:solidFill>
              </a:rPr>
              <a:t>Instruction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21548</TotalTime>
  <Words>1762</Words>
  <Application>Microsoft Office PowerPoint</Application>
  <PresentationFormat>On-screen Show (16:9)</PresentationFormat>
  <Paragraphs>300</Paragraphs>
  <Slides>43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Elemental</vt:lpstr>
      <vt:lpstr> Strategic Technology Assessment and Integration Plan</vt:lpstr>
      <vt:lpstr>PowerPoint Presentation</vt:lpstr>
      <vt:lpstr>Moving from Vision to Action </vt:lpstr>
      <vt:lpstr>Summary of Current State</vt:lpstr>
      <vt:lpstr>Summary of Current State    </vt:lpstr>
      <vt:lpstr>Areas Ripe for Improvement</vt:lpstr>
      <vt:lpstr>What is working…</vt:lpstr>
      <vt:lpstr>Needed Policies</vt:lpstr>
      <vt:lpstr>Instruction</vt:lpstr>
      <vt:lpstr>Instruction - Current State</vt:lpstr>
      <vt:lpstr>Instruction - Current State</vt:lpstr>
      <vt:lpstr>Instruction - Dashboard</vt:lpstr>
      <vt:lpstr>Instruction - Target State</vt:lpstr>
      <vt:lpstr>Instruction - Target State </vt:lpstr>
      <vt:lpstr>Instruction - Target State</vt:lpstr>
      <vt:lpstr>Instruction - Target State</vt:lpstr>
      <vt:lpstr>Technology Infrastructure</vt:lpstr>
      <vt:lpstr>Technology Infrastructure - Current State</vt:lpstr>
      <vt:lpstr>Technology Infrastructure - Current State</vt:lpstr>
      <vt:lpstr>Technology Infrastructure - Dashboard</vt:lpstr>
      <vt:lpstr>Technology Infrastructure - Target State</vt:lpstr>
      <vt:lpstr>Technology Infrastructure - Target State</vt:lpstr>
      <vt:lpstr>Infrastructure Target - Wireless</vt:lpstr>
      <vt:lpstr>Management Systems</vt:lpstr>
      <vt:lpstr>Management Systems - Current State</vt:lpstr>
      <vt:lpstr>Management Systems- Dashboard</vt:lpstr>
      <vt:lpstr>Management Systems - Target State</vt:lpstr>
      <vt:lpstr>Management Systems - Target State</vt:lpstr>
      <vt:lpstr>Technology Organization</vt:lpstr>
      <vt:lpstr>Technology Organization - Current State</vt:lpstr>
      <vt:lpstr>Technology Organization - Current State</vt:lpstr>
      <vt:lpstr>Technology Organization - Dashboard</vt:lpstr>
      <vt:lpstr>Technology Organization - Target State</vt:lpstr>
      <vt:lpstr>Technology Organization - Target State</vt:lpstr>
      <vt:lpstr>Technology Organization  -  Target State</vt:lpstr>
      <vt:lpstr>Getting to the Target Environment in 2016</vt:lpstr>
      <vt:lpstr>Implementation Timeline</vt:lpstr>
      <vt:lpstr>Appendix</vt:lpstr>
      <vt:lpstr>Managing Complex Change</vt:lpstr>
      <vt:lpstr>PowerPoint Presentation</vt:lpstr>
      <vt:lpstr>Measurement of Instructional Technology  SAMR Model</vt:lpstr>
      <vt:lpstr>PowerPoint Presentation</vt:lpstr>
      <vt:lpstr>Useful Links for Further Research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Technology Assessment and Integration Plan</dc:title>
  <dc:creator>Abshire, Sheryl</dc:creator>
  <cp:lastModifiedBy>Deleteme</cp:lastModifiedBy>
  <cp:revision>225</cp:revision>
  <dcterms:modified xsi:type="dcterms:W3CDTF">2015-04-11T04:12:55Z</dcterms:modified>
</cp:coreProperties>
</file>